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1pPr>
    <a:lvl2pPr marL="0" marR="0" indent="2286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2pPr>
    <a:lvl3pPr marL="0" marR="0" indent="4572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3pPr>
    <a:lvl4pPr marL="0" marR="0" indent="6858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4pPr>
    <a:lvl5pPr marL="0" marR="0" indent="9144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5pPr>
    <a:lvl6pPr marL="0" marR="0" indent="11430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6pPr>
    <a:lvl7pPr marL="0" marR="0" indent="13716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7pPr>
    <a:lvl8pPr marL="0" marR="0" indent="16002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8pPr>
    <a:lvl9pPr marL="0" marR="0" indent="18288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363929"/>
        </a:fontRef>
        <a:srgbClr val="363929"/>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wholeTbl>
    <a:band2H>
      <a:tcTxStyle b="def" i="def"/>
      <a:tcStyle>
        <a:tcBdr/>
        <a:fill>
          <a:solidFill>
            <a:srgbClr val="C7D39B">
              <a:alpha val="30000"/>
            </a:srgbClr>
          </a:solidFill>
        </a:fill>
      </a:tcStyle>
    </a:band2H>
    <a:firstCol>
      <a:tcTxStyle b="off" i="off">
        <a:fontRef idx="minor">
          <a:srgbClr val="FFFFFF"/>
        </a:fontRef>
        <a:srgbClr val="FFFFFF"/>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firstCol>
    <a:lastRow>
      <a:tcTxStyle b="off" i="off">
        <a:fontRef idx="minor">
          <a:srgbClr val="363929"/>
        </a:fontRef>
        <a:srgbClr val="363929"/>
      </a:tcTxStyle>
      <a:tcStyle>
        <a:tcBdr>
          <a:left>
            <a:ln w="12700" cap="flat">
              <a:solidFill>
                <a:srgbClr val="252F36"/>
              </a:solidFill>
              <a:prstDash val="solid"/>
              <a:miter lim="400000"/>
            </a:ln>
          </a:left>
          <a:right>
            <a:ln w="12700" cap="flat">
              <a:solidFill>
                <a:srgbClr val="252F36"/>
              </a:solidFill>
              <a:prstDash val="solid"/>
              <a:miter lim="400000"/>
            </a:ln>
          </a:right>
          <a:top>
            <a:ln w="254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lastRow>
    <a:firstRow>
      <a:tcTxStyle b="off" i="off">
        <a:fontRef idx="minor">
          <a:srgbClr val="FFFFFF"/>
        </a:fontRef>
        <a:srgbClr val="FFFFFF"/>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firstRow>
  </a:tblStyle>
  <a:tblStyle styleId="{C7B018BB-80A7-4F77-B60F-C8B233D01FF8}"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AAAAAA">
              <a:alpha val="38000"/>
            </a:srgbClr>
          </a:solidFill>
        </a:fill>
      </a:tcStyle>
    </a:band2H>
    <a:firstCol>
      <a:tcTxStyle b="off" i="off">
        <a:fontRef idx="minor">
          <a:srgbClr val="FFFFFF"/>
        </a:fontRef>
        <a:srgbClr val="FFFFFF"/>
      </a:tcTxStyle>
      <a:tcStyle>
        <a:tcBdr>
          <a:left>
            <a:ln w="0" cap="flat">
              <a:noFill/>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78A8F">
              <a:alpha val="7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1">
              <a:hueOff val="269025"/>
              <a:satOff val="1984"/>
              <a:lumOff val="-30912"/>
              <a:alpha val="90000"/>
            </a:scheme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269025"/>
              <a:satOff val="1984"/>
              <a:lumOff val="-30912"/>
              <a:alpha val="90000"/>
            </a:schemeClr>
          </a:solidFill>
        </a:fill>
      </a:tcStyle>
    </a:firstRow>
  </a:tblStyle>
  <a:tblStyle styleId="{EEE7283C-3CF3-47DC-8721-378D4A62B228}" styleName="">
    <a:tblBg/>
    <a:wholeTbl>
      <a:tcTxStyle b="off" i="off">
        <a:fontRef idx="minor">
          <a:srgbClr val="5C5C5C"/>
        </a:fontRef>
        <a:srgbClr val="5C5C5C"/>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wholeTbl>
    <a:band2H>
      <a:tcTxStyle b="def" i="def"/>
      <a:tcStyle>
        <a:tcBdr/>
        <a:fill>
          <a:solidFill>
            <a:srgbClr val="CBBF8A">
              <a:alpha val="30000"/>
            </a:srgbClr>
          </a:solidFill>
        </a:fill>
      </a:tcStyle>
    </a:band2H>
    <a:firstCol>
      <a:tcTxStyle b="off" i="off">
        <a:fontRef idx="minor">
          <a:srgbClr val="363929"/>
        </a:fontRef>
        <a:srgbClr val="363929"/>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firstCol>
    <a:lastRow>
      <a:tcTxStyle b="off" i="off">
        <a:fontRef idx="minor">
          <a:srgbClr val="5C5C5C"/>
        </a:fontRef>
        <a:srgbClr val="5C5C5C"/>
      </a:tcTxStyle>
      <a:tcStyle>
        <a:tcBdr>
          <a:left>
            <a:ln w="12700" cap="flat">
              <a:solidFill>
                <a:srgbClr val="C4C4C4"/>
              </a:solidFill>
              <a:prstDash val="solid"/>
              <a:miter lim="400000"/>
            </a:ln>
          </a:left>
          <a:right>
            <a:ln w="12700" cap="flat">
              <a:solidFill>
                <a:srgbClr val="C4C4C4"/>
              </a:solidFill>
              <a:prstDash val="solid"/>
              <a:miter lim="400000"/>
            </a:ln>
          </a:right>
          <a:top>
            <a:ln w="25400" cap="flat">
              <a:solidFill>
                <a:srgbClr val="4B4B4B"/>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lastRow>
    <a:firstRow>
      <a:tcTxStyle b="off" i="off">
        <a:fontRef idx="minor">
          <a:srgbClr val="FFFFFF"/>
        </a:fontRef>
        <a:srgbClr val="FFFFFF"/>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firstRow>
  </a:tblStyle>
  <a:tblStyle styleId="{CF821DB8-F4EB-4A41-A1BA-3FCAFE7338EE}"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noFill/>
              <a:miter lim="400000"/>
            </a:ln>
          </a:insideV>
        </a:tcBdr>
        <a:fill>
          <a:noFill/>
        </a:fill>
      </a:tcStyle>
    </a:wholeTbl>
    <a:band2H>
      <a:tcTxStyle b="def" i="def"/>
      <a:tcStyle>
        <a:tcBdr/>
        <a:fill>
          <a:solidFill>
            <a:srgbClr val="AAAAAA">
              <a:alpha val="20000"/>
            </a:srgbClr>
          </a:solidFill>
        </a:fill>
      </a:tcStyle>
    </a:band2H>
    <a:firstCol>
      <a:tcTxStyle b="off" i="off">
        <a:fontRef idx="minor">
          <a:srgbClr val="363929"/>
        </a:fontRef>
        <a:srgbClr val="363929"/>
      </a:tcTxStyle>
      <a:tcStyle>
        <a:tcBdr>
          <a:left>
            <a:ln w="12700" cap="flat">
              <a:noFill/>
              <a:miter lim="400000"/>
            </a:ln>
          </a:left>
          <a:right>
            <a:ln w="12700" cap="flat">
              <a:solidFill>
                <a:srgbClr val="CBCBCB">
                  <a:alpha val="81000"/>
                </a:srgbClr>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BCBCB">
              <a:alpha val="81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BCBCB">
                  <a:alpha val="81000"/>
                </a:srgbClr>
              </a:solidFill>
              <a:prstDash val="solid"/>
              <a:miter lim="400000"/>
            </a:ln>
          </a:insideH>
          <a:insideV>
            <a:ln w="12700" cap="flat">
              <a:noFill/>
              <a:miter lim="400000"/>
            </a:ln>
          </a:insideV>
        </a:tcBdr>
        <a:fill>
          <a:solidFill>
            <a:schemeClr val="accent2"/>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3175" cap="flat">
              <a:solidFill>
                <a:srgbClr val="CBCBCB">
                  <a:alpha val="81000"/>
                </a:srgbClr>
              </a:solidFill>
              <a:prstDash val="solid"/>
              <a:miter lim="400000"/>
            </a:ln>
          </a:insideH>
          <a:insideV>
            <a:ln w="12700" cap="flat">
              <a:noFill/>
              <a:miter lim="400000"/>
            </a:ln>
          </a:insideV>
        </a:tcBdr>
        <a:fill>
          <a:solidFill>
            <a:schemeClr val="accent2"/>
          </a:solidFill>
        </a:fill>
      </a:tcStyle>
    </a:firstRow>
  </a:tblStyle>
  <a:tblStyle styleId="{33BA23B1-9221-436E-865A-0063620EA4FD}"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noFill/>
              <a:miter lim="400000"/>
            </a:ln>
          </a:insideV>
        </a:tcBdr>
        <a:fill>
          <a:noFill/>
        </a:fill>
      </a:tcStyle>
    </a:wholeTbl>
    <a:band2H>
      <a:tcTxStyle b="def" i="def"/>
      <a:tcStyle>
        <a:tcBdr/>
        <a:fill>
          <a:solidFill>
            <a:srgbClr val="AAAAAA">
              <a:alpha val="30000"/>
            </a:srgbClr>
          </a:solidFill>
        </a:fill>
      </a:tcStyle>
    </a:band2H>
    <a:firstCol>
      <a:tcTxStyle b="off" i="off">
        <a:fontRef idx="minor">
          <a:srgbClr val="363929"/>
        </a:fontRef>
        <a:srgbClr val="363929"/>
      </a:tcTxStyle>
      <a:tcStyle>
        <a:tcBdr>
          <a:left>
            <a:ln w="12700" cap="flat">
              <a:noFill/>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252F36"/>
              </a:solidFill>
              <a:prstDash val="solid"/>
              <a:miter lim="400000"/>
            </a:ln>
          </a:insideH>
          <a:insideV>
            <a:ln w="12700" cap="flat">
              <a:noFill/>
              <a:miter lim="400000"/>
            </a:ln>
          </a:insideV>
        </a:tcBdr>
        <a:fill>
          <a:solidFill>
            <a:srgbClr val="6F6F6F"/>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252F36"/>
              </a:solidFill>
              <a:prstDash val="solid"/>
              <a:miter lim="400000"/>
            </a:ln>
          </a:insideH>
          <a:insideV>
            <a:ln w="12700" cap="flat">
              <a:noFill/>
              <a:miter lim="400000"/>
            </a:ln>
          </a:insideV>
        </a:tcBdr>
        <a:fill>
          <a:solidFill>
            <a:srgbClr val="6F6F6F"/>
          </a:solidFill>
        </a:fill>
      </a:tcStyle>
    </a:firstRow>
  </a:tblStyle>
  <a:tblStyle styleId="{2708684C-4D16-4618-839F-0558EEFCDFE6}"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B8B8B8"/>
              </a:solidFill>
              <a:custDash>
                <a:ds d="200000" sp="200000"/>
              </a:custDash>
              <a:miter lim="400000"/>
            </a:ln>
          </a:top>
          <a:bottom>
            <a:ln w="12700" cap="flat">
              <a:solidFill>
                <a:srgbClr val="B8B8B8"/>
              </a:solidFill>
              <a:custDash>
                <a:ds d="200000" sp="200000"/>
              </a:custDash>
              <a:miter lim="400000"/>
            </a:ln>
          </a:bottom>
          <a:insideH>
            <a:ln w="12700" cap="flat">
              <a:solidFill>
                <a:srgbClr val="B8B8B8"/>
              </a:solidFill>
              <a:custDash>
                <a:ds d="200000" sp="200000"/>
              </a:custDash>
              <a:miter lim="400000"/>
            </a:ln>
          </a:insideH>
          <a:insideV>
            <a:ln w="12700" cap="flat">
              <a:noFill/>
              <a:miter lim="400000"/>
            </a:ln>
          </a:insideV>
        </a:tcBdr>
        <a:fill>
          <a:noFill/>
        </a:fill>
      </a:tcStyle>
    </a:wholeTbl>
    <a:band2H>
      <a:tcTxStyle b="def" i="def"/>
      <a:tcStyle>
        <a:tcBdr/>
        <a:fill>
          <a:solidFill>
            <a:srgbClr val="AAAAAA">
              <a:alpha val="20000"/>
            </a:srgbClr>
          </a:solidFill>
        </a:fill>
      </a:tcStyle>
    </a:band2H>
    <a:firstCol>
      <a:tcTxStyle b="off" i="off">
        <a:fontRef idx="minor">
          <a:srgbClr val="363929"/>
        </a:fontRef>
        <a:srgbClr val="363929"/>
      </a:tcTxStyle>
      <a:tcStyle>
        <a:tcBdr>
          <a:left>
            <a:ln w="12700" cap="flat">
              <a:solidFill>
                <a:srgbClr val="B8B8B8"/>
              </a:solidFill>
              <a:prstDash val="solid"/>
              <a:miter lim="400000"/>
            </a:ln>
          </a:left>
          <a:right>
            <a:ln w="25400" cap="flat">
              <a:solidFill>
                <a:srgbClr val="B8B8B8"/>
              </a:solidFill>
              <a:prstDash val="solid"/>
              <a:miter lim="400000"/>
            </a:ln>
          </a:right>
          <a:top>
            <a:ln w="12700" cap="flat">
              <a:solidFill>
                <a:srgbClr val="B8B8B8"/>
              </a:solidFill>
              <a:custDash>
                <a:ds d="200000" sp="200000"/>
              </a:custDash>
              <a:miter lim="400000"/>
            </a:ln>
          </a:top>
          <a:bottom>
            <a:ln w="12700" cap="flat">
              <a:solidFill>
                <a:srgbClr val="B8B8B8"/>
              </a:solidFill>
              <a:custDash>
                <a:ds d="200000" sp="200000"/>
              </a:custDash>
              <a:miter lim="400000"/>
            </a:ln>
          </a:bottom>
          <a:insideH>
            <a:ln w="12700" cap="flat">
              <a:solidFill>
                <a:srgbClr val="B8B8B8"/>
              </a:solidFill>
              <a:custDash>
                <a:ds d="200000" sp="200000"/>
              </a:custDash>
              <a:miter lim="400000"/>
            </a:ln>
          </a:insideH>
          <a:insideV>
            <a:ln w="12700" cap="flat">
              <a:noFill/>
              <a:miter lim="400000"/>
            </a:ln>
          </a:insideV>
        </a:tcBdr>
        <a:fill>
          <a:noFill/>
        </a:fill>
      </a:tcStyle>
    </a:firstCol>
    <a:lastRow>
      <a:tcTxStyle b="off" i="off">
        <a:fontRef idx="minor">
          <a:srgbClr val="363929"/>
        </a:fontRef>
        <a:srgbClr val="363929"/>
      </a:tcTxStyle>
      <a:tcStyle>
        <a:tcBdr>
          <a:left>
            <a:ln w="12700" cap="flat">
              <a:noFill/>
              <a:miter lim="400000"/>
            </a:ln>
          </a:left>
          <a:right>
            <a:ln w="12700" cap="flat">
              <a:noFill/>
              <a:miter lim="400000"/>
            </a:ln>
          </a:right>
          <a:top>
            <a:ln w="254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custDash>
                <a:ds d="200000" sp="200000"/>
              </a:custDash>
              <a:miter lim="400000"/>
            </a:ln>
          </a:insideH>
          <a:insideV>
            <a:ln w="12700" cap="flat">
              <a:noFill/>
              <a:miter lim="400000"/>
            </a:ln>
          </a:insideV>
        </a:tcBdr>
        <a:fill>
          <a:noFill/>
        </a:fill>
      </a:tcStyle>
    </a:lastRow>
    <a:firstRow>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B8B8B8"/>
              </a:solidFill>
              <a:prstDash val="solid"/>
              <a:miter lim="400000"/>
            </a:ln>
          </a:top>
          <a:bottom>
            <a:ln w="25400" cap="flat">
              <a:solidFill>
                <a:srgbClr val="B8B8B8"/>
              </a:solidFill>
              <a:prstDash val="solid"/>
              <a:miter lim="400000"/>
            </a:ln>
          </a:bottom>
          <a:insideH>
            <a:ln w="12700" cap="flat">
              <a:solidFill>
                <a:srgbClr val="B8B8B8"/>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9" name="Shape 169"/>
          <p:cNvSpPr/>
          <p:nvPr>
            <p:ph type="sldImg"/>
          </p:nvPr>
        </p:nvSpPr>
        <p:spPr>
          <a:xfrm>
            <a:off x="1143000" y="685800"/>
            <a:ext cx="4572000" cy="3429000"/>
          </a:xfrm>
          <a:prstGeom prst="rect">
            <a:avLst/>
          </a:prstGeom>
        </p:spPr>
        <p:txBody>
          <a:bodyPr/>
          <a:lstStyle/>
          <a:p>
            <a:pPr/>
          </a:p>
        </p:txBody>
      </p:sp>
      <p:sp>
        <p:nvSpPr>
          <p:cNvPr id="170" name="Shape 17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r>
              <a:t>HISATx1 uses a one-pass approach that aligns each pair of reads independently of others. HISATx2 is a two-pass version of HISAT to mimic the two-step approach used in TopHat2.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Shape 390"/>
          <p:cNvSpPr/>
          <p:nvPr>
            <p:ph type="sldImg"/>
          </p:nvPr>
        </p:nvSpPr>
        <p:spPr>
          <a:prstGeom prst="rect">
            <a:avLst/>
          </a:prstGeom>
        </p:spPr>
        <p:txBody>
          <a:bodyPr/>
          <a:lstStyle/>
          <a:p>
            <a:pPr/>
          </a:p>
        </p:txBody>
      </p:sp>
      <p:sp>
        <p:nvSpPr>
          <p:cNvPr id="391" name="Shape 391"/>
          <p:cNvSpPr/>
          <p:nvPr>
            <p:ph type="body" sz="quarter" idx="1"/>
          </p:nvPr>
        </p:nvSpPr>
        <p:spPr>
          <a:prstGeom prst="rect">
            <a:avLst/>
          </a:prstGeom>
        </p:spPr>
        <p:txBody>
          <a:bodyPr/>
          <a:lstStyle/>
          <a:p>
            <a:pPr/>
            <a:r>
              <a:t>High-CpG density promoters (HCP) are usually hypomethylated, low CpG-density promoters (LCP) are usually methylated, and intermediate CpG-density promoters (ICP) can be either methylated or unmethylated (shown as shaded). In general, methylation only has a significant transcriptional effect at HCPs and ICPs, whereas methylation at LCPs does not correlate with repression. Note also that the absence of methylation only generates a permissive state for transcription and does not necessarily result in gene activity. Imprinted loci are methylated on one allele and hypomethylated on the other. This can have allele-specific effects by either modulating interactions between enhancers (green) and promoters (upper imprinted gene) or regulating expression of an antisense ncRNA, which silences genes in cis (lower imprinted gene). Gene bodies are generally hypermethylated, which may function to repress cryptic internal promoters. Transposable elements are usually highly methylated in the promoter and coding regions, which silences their expression and can lead to their mutation and inactivation through cytosine deamination (asterisks), respectively. A1/A2: Allele 1 and Allele 2. DMR, differentially methylated region.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p>
            <a:pPr/>
            <a:r>
              <a:t>High-CpG density promoters (HCP) are usually hypomethylated, low CpG-density promoters (LCP) are usually methylated, and intermediate CpG-density promoters (ICP) can be either methylated or unmethylated (shown as shaded). In general, methylation only has a significant transcriptional effect at HCPs and ICPs, whereas methylation at LCPs does not correlate with repression. Note also that the absence of methylation only generates a permissive state for transcription and does not necessarily result in gene activity. Imprinted loci are methylated on one allele and hypomethylated on the other. This can have allele-specific effects by either modulating interactions between enhancers (green) and promoters (upper imprinted gene) or regulating expression of an antisense ncRNA, which silences genes in cis (lower imprinted gene). Gene bodies are generally hypermethylated, which may function to repress cryptic internal promoters. Transposable elements are usually highly methylated in the promoter and coding regions, which silences their expression and can lead to their mutation and inactivation through cytosine deamination (asterisks), respectively. A1/A2: Allele 1 and Allele 2. DMR, differentially methylated region.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5548312" y="2482453"/>
            <a:ext cx="14716126" cy="4393407"/>
          </a:xfrm>
          <a:prstGeom prst="rect">
            <a:avLst/>
          </a:prstGeom>
        </p:spPr>
        <p:txBody>
          <a:bodyPr anchor="b"/>
          <a:lstStyle>
            <a:lvl1pPr>
              <a:defRPr sz="13200">
                <a:solidFill>
                  <a:srgbClr val="363929"/>
                </a:solidFill>
              </a:defRPr>
            </a:lvl1pPr>
          </a:lstStyle>
          <a:p>
            <a:pPr/>
            <a:r>
              <a:t>Title Text</a:t>
            </a:r>
          </a:p>
        </p:txBody>
      </p:sp>
      <p:sp>
        <p:nvSpPr>
          <p:cNvPr id="12" name="Body Level One…"/>
          <p:cNvSpPr txBox="1"/>
          <p:nvPr>
            <p:ph type="body" sz="quarter" idx="1"/>
          </p:nvPr>
        </p:nvSpPr>
        <p:spPr>
          <a:xfrm>
            <a:off x="5548312" y="7072312"/>
            <a:ext cx="14716126" cy="2178845"/>
          </a:xfrm>
          <a:prstGeom prst="rect">
            <a:avLst/>
          </a:prstGeom>
        </p:spPr>
        <p:txBody>
          <a:bodyPr anchor="t"/>
          <a:lstStyle>
            <a:lvl1pPr marL="0" indent="0" algn="ctr">
              <a:spcBef>
                <a:spcPts val="0"/>
              </a:spcBef>
              <a:buSzTx/>
              <a:buNone/>
              <a:defRPr sz="5800">
                <a:effectLst>
                  <a:outerShdw sx="100000" sy="100000" kx="0" ky="0" algn="b" rotWithShape="0" blurRad="25400" dist="25400" dir="2700000">
                    <a:srgbClr val="FFFFFF">
                      <a:alpha val="50000"/>
                    </a:srgbClr>
                  </a:outerShdw>
                </a:effectLst>
              </a:defRPr>
            </a:lvl1pPr>
            <a:lvl2pPr marL="0" indent="228600" algn="ctr">
              <a:spcBef>
                <a:spcPts val="0"/>
              </a:spcBef>
              <a:buSzTx/>
              <a:buNone/>
              <a:defRPr sz="5800">
                <a:effectLst>
                  <a:outerShdw sx="100000" sy="100000" kx="0" ky="0" algn="b" rotWithShape="0" blurRad="25400" dist="25400" dir="2700000">
                    <a:srgbClr val="FFFFFF">
                      <a:alpha val="50000"/>
                    </a:srgbClr>
                  </a:outerShdw>
                </a:effectLst>
              </a:defRPr>
            </a:lvl2pPr>
            <a:lvl3pPr marL="0" indent="457200" algn="ctr">
              <a:spcBef>
                <a:spcPts val="0"/>
              </a:spcBef>
              <a:buSzTx/>
              <a:buNone/>
              <a:defRPr sz="5800">
                <a:effectLst>
                  <a:outerShdw sx="100000" sy="100000" kx="0" ky="0" algn="b" rotWithShape="0" blurRad="25400" dist="25400" dir="2700000">
                    <a:srgbClr val="FFFFFF">
                      <a:alpha val="50000"/>
                    </a:srgbClr>
                  </a:outerShdw>
                </a:effectLst>
              </a:defRPr>
            </a:lvl3pPr>
            <a:lvl4pPr marL="0" indent="685800" algn="ctr">
              <a:spcBef>
                <a:spcPts val="0"/>
              </a:spcBef>
              <a:buSzTx/>
              <a:buNone/>
              <a:defRPr sz="5800">
                <a:effectLst>
                  <a:outerShdw sx="100000" sy="100000" kx="0" ky="0" algn="b" rotWithShape="0" blurRad="25400" dist="25400" dir="2700000">
                    <a:srgbClr val="FFFFFF">
                      <a:alpha val="50000"/>
                    </a:srgbClr>
                  </a:outerShdw>
                </a:effectLst>
              </a:defRPr>
            </a:lvl4pPr>
            <a:lvl5pPr marL="0" indent="914400" algn="ctr">
              <a:spcBef>
                <a:spcPts val="0"/>
              </a:spcBef>
              <a:buSzTx/>
              <a:buNone/>
              <a:defRPr sz="5800">
                <a:effectLst>
                  <a:outerShdw sx="100000" sy="100000" kx="0" ky="0" algn="b" rotWithShape="0" blurRad="25400" dist="25400" dir="2700000">
                    <a:srgbClr val="FFFFFF">
                      <a:alpha val="5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3" name="Body Level One…"/>
          <p:cNvSpPr txBox="1"/>
          <p:nvPr>
            <p:ph type="body" sz="half"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01" name="Image"/>
          <p:cNvSpPr/>
          <p:nvPr>
            <p:ph type="pic" idx="21"/>
          </p:nvPr>
        </p:nvSpPr>
        <p:spPr>
          <a:xfrm>
            <a:off x="-4292204" y="1071562"/>
            <a:ext cx="17395726" cy="11573239"/>
          </a:xfrm>
          <a:prstGeom prst="rect">
            <a:avLst/>
          </a:prstGeom>
          <a:ln w="9525">
            <a:round/>
          </a:ln>
        </p:spPr>
        <p:txBody>
          <a:bodyPr lIns="91439" tIns="45719" rIns="91439" bIns="45719" anchor="t">
            <a:noAutofit/>
          </a:bodyPr>
          <a:lstStyle/>
          <a:p>
            <a:pPr/>
          </a:p>
        </p:txBody>
      </p:sp>
      <p:sp>
        <p:nvSpPr>
          <p:cNvPr id="102" name="Image"/>
          <p:cNvSpPr/>
          <p:nvPr>
            <p:ph type="pic" sz="quarter" idx="22"/>
          </p:nvPr>
        </p:nvSpPr>
        <p:spPr>
          <a:xfrm>
            <a:off x="13602890" y="1053703"/>
            <a:ext cx="6700161" cy="4464844"/>
          </a:xfrm>
          <a:prstGeom prst="rect">
            <a:avLst/>
          </a:prstGeom>
          <a:ln w="9525">
            <a:round/>
          </a:ln>
        </p:spPr>
        <p:txBody>
          <a:bodyPr lIns="91439" tIns="45719" rIns="91439" bIns="45719" anchor="t">
            <a:noAutofit/>
          </a:bodyPr>
          <a:lstStyle/>
          <a:p>
            <a:pPr/>
          </a:p>
        </p:txBody>
      </p:sp>
      <p:sp>
        <p:nvSpPr>
          <p:cNvPr id="103" name="Image"/>
          <p:cNvSpPr/>
          <p:nvPr>
            <p:ph type="pic" sz="quarter" idx="23"/>
          </p:nvPr>
        </p:nvSpPr>
        <p:spPr>
          <a:xfrm>
            <a:off x="12652747" y="6055183"/>
            <a:ext cx="8603111" cy="7000138"/>
          </a:xfrm>
          <a:prstGeom prst="rect">
            <a:avLst/>
          </a:prstGeom>
          <a:ln w="9525">
            <a:round/>
          </a:ln>
        </p:spPr>
        <p:txBody>
          <a:bodyPr lIns="91439" tIns="45719" rIns="91439" bIns="45719" anchor="t">
            <a:noAutofit/>
          </a:bodyPr>
          <a:lstStyle/>
          <a:p>
            <a:pP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1" name="–Johnny Appleseed"/>
          <p:cNvSpPr txBox="1"/>
          <p:nvPr>
            <p:ph type="body" sz="quarter" idx="21"/>
          </p:nvPr>
        </p:nvSpPr>
        <p:spPr>
          <a:xfrm>
            <a:off x="5334000" y="8947546"/>
            <a:ext cx="14716125" cy="750095"/>
          </a:xfrm>
          <a:prstGeom prst="rect">
            <a:avLst/>
          </a:prstGeom>
        </p:spPr>
        <p:txBody>
          <a:bodyPr anchor="t">
            <a:spAutoFit/>
          </a:bodyPr>
          <a:lstStyle>
            <a:lvl1pPr marL="0" indent="0" algn="ctr" defTabSz="821531">
              <a:spcBef>
                <a:spcPts val="0"/>
              </a:spcBef>
              <a:buSzTx/>
              <a:buNone/>
              <a:defRPr sz="3800"/>
            </a:lvl1pPr>
          </a:lstStyle>
          <a:p>
            <a:pPr/>
            <a:r>
              <a:t>–Johnny Appleseed</a:t>
            </a:r>
          </a:p>
        </p:txBody>
      </p:sp>
      <p:sp>
        <p:nvSpPr>
          <p:cNvPr id="112" name="“Type a quote here.”"/>
          <p:cNvSpPr txBox="1"/>
          <p:nvPr>
            <p:ph type="body" sz="quarter" idx="22"/>
          </p:nvPr>
        </p:nvSpPr>
        <p:spPr>
          <a:xfrm>
            <a:off x="5334000" y="5981303"/>
            <a:ext cx="14716125" cy="1003301"/>
          </a:xfrm>
          <a:prstGeom prst="rect">
            <a:avLst/>
          </a:prstGeom>
        </p:spPr>
        <p:txBody>
          <a:bodyPr>
            <a:spAutoFit/>
          </a:bodyPr>
          <a:lstStyle>
            <a:lvl1pPr marL="0" indent="0" algn="ctr" defTabSz="821531">
              <a:spcBef>
                <a:spcPts val="3300"/>
              </a:spcBef>
              <a:buSzTx/>
              <a:buNone/>
            </a:lvl1pPr>
          </a:lstStyle>
          <a:p>
            <a:pPr/>
            <a:r>
              <a:t>“Type a quote here.”</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20" name="Image"/>
          <p:cNvSpPr/>
          <p:nvPr>
            <p:ph type="pic" idx="21"/>
          </p:nvPr>
        </p:nvSpPr>
        <p:spPr>
          <a:xfrm>
            <a:off x="1226343" y="0"/>
            <a:ext cx="20616509" cy="13716000"/>
          </a:xfrm>
          <a:prstGeom prst="rect">
            <a:avLst/>
          </a:prstGeom>
        </p:spPr>
        <p:txBody>
          <a:bodyPr lIns="91439" tIns="45719" rIns="91439" bIns="45719" anchor="t">
            <a:noAutofit/>
          </a:bodyPr>
          <a:lstStyle/>
          <a:p>
            <a:pP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5" name="Title Text"/>
          <p:cNvSpPr txBox="1"/>
          <p:nvPr>
            <p:ph type="title"/>
          </p:nvPr>
        </p:nvSpPr>
        <p:spPr>
          <a:prstGeom prst="rect">
            <a:avLst/>
          </a:prstGeom>
        </p:spPr>
        <p:txBody>
          <a:bodyPr/>
          <a:lstStyle>
            <a:lvl1pPr rtl="1">
              <a:defRPr/>
            </a:lvl1pPr>
          </a:lstStyle>
          <a:p>
            <a:pPr/>
            <a:r>
              <a:t>Title Text</a:t>
            </a:r>
          </a:p>
        </p:txBody>
      </p:sp>
      <p:sp>
        <p:nvSpPr>
          <p:cNvPr id="136" name="Body Level One…"/>
          <p:cNvSpPr txBox="1"/>
          <p:nvPr>
            <p:ph type="body" sz="half" idx="1"/>
          </p:nvPr>
        </p:nvSpPr>
        <p:spPr>
          <a:xfrm>
            <a:off x="5816203" y="3857625"/>
            <a:ext cx="13716001" cy="8215313"/>
          </a:xfrm>
          <a:prstGeom prst="rect">
            <a:avLst/>
          </a:prstGeom>
        </p:spPr>
        <p:txBody>
          <a:bodyPr/>
          <a:lstStyle>
            <a:lvl1pPr algn="r" rtl="1">
              <a:buBlip>
                <a:blip r:embed="rId2"/>
              </a:buBlip>
              <a:defRPr/>
            </a:lvl1pPr>
            <a:lvl2pPr algn="r" rtl="1">
              <a:buBlip>
                <a:blip r:embed="rId2"/>
              </a:buBlip>
              <a:defRPr/>
            </a:lvl2pPr>
            <a:lvl3pPr algn="r" rtl="1">
              <a:buBlip>
                <a:blip r:embed="rId2"/>
              </a:buBlip>
              <a:defRPr/>
            </a:lvl3pPr>
            <a:lvl4pPr algn="r" rtl="1">
              <a:buBlip>
                <a:blip r:embed="rId2"/>
              </a:buBlip>
              <a:defRPr/>
            </a:lvl4pPr>
            <a:lvl5pPr algn="r" rtl="1">
              <a:buBlip>
                <a:blip r:embed="rId2"/>
              </a:buBlip>
              <a:defRPr/>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xfrm>
            <a:off x="20776787" y="12894468"/>
            <a:ext cx="607493" cy="628019"/>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4" name="Title Text"/>
          <p:cNvSpPr txBox="1"/>
          <p:nvPr>
            <p:ph type="title"/>
          </p:nvPr>
        </p:nvSpPr>
        <p:spPr>
          <a:prstGeom prst="rect">
            <a:avLst/>
          </a:prstGeom>
        </p:spPr>
        <p:txBody>
          <a:bodyPr/>
          <a:lstStyle>
            <a:lvl1pPr rtl="1">
              <a:defRPr>
                <a:solidFill>
                  <a:srgbClr val="363929"/>
                </a:solidFill>
              </a:defRPr>
            </a:lvl1pPr>
          </a:lstStyle>
          <a:p>
            <a:pPr/>
            <a:r>
              <a:t>Title Text</a:t>
            </a:r>
          </a:p>
        </p:txBody>
      </p:sp>
      <p:sp>
        <p:nvSpPr>
          <p:cNvPr id="145" name="Body Level One…"/>
          <p:cNvSpPr txBox="1"/>
          <p:nvPr>
            <p:ph type="body" sz="half" idx="1"/>
          </p:nvPr>
        </p:nvSpPr>
        <p:spPr>
          <a:xfrm>
            <a:off x="5816203" y="3857625"/>
            <a:ext cx="13716001" cy="8215313"/>
          </a:xfrm>
          <a:prstGeom prst="rect">
            <a:avLst/>
          </a:prstGeom>
        </p:spPr>
        <p:txBody>
          <a:bodyPr/>
          <a:lstStyle>
            <a:lvl1pPr algn="r" rtl="1">
              <a:buBlip>
                <a:blip r:embed="rId2"/>
              </a:buBlip>
              <a:defRPr/>
            </a:lvl1pPr>
            <a:lvl2pPr algn="r" rtl="1">
              <a:buBlip>
                <a:blip r:embed="rId2"/>
              </a:buBlip>
              <a:defRPr/>
            </a:lvl2pPr>
            <a:lvl3pPr algn="r" rtl="1">
              <a:buBlip>
                <a:blip r:embed="rId2"/>
              </a:buBlip>
              <a:defRPr/>
            </a:lvl3pPr>
            <a:lvl4pPr algn="r" rtl="1">
              <a:buBlip>
                <a:blip r:embed="rId2"/>
              </a:buBlip>
              <a:defRPr/>
            </a:lvl4pPr>
            <a:lvl5pPr algn="r" rtl="1">
              <a:buBlip>
                <a:blip r:embed="rId2"/>
              </a:buBlip>
              <a:defRPr/>
            </a:lvl5pPr>
          </a:lstStyle>
          <a:p>
            <a:pPr/>
            <a:r>
              <a:t>Body Level One</a:t>
            </a:r>
          </a:p>
          <a:p>
            <a:pPr lvl="1"/>
            <a:r>
              <a:t>Body Level Two</a:t>
            </a:r>
          </a:p>
          <a:p>
            <a:pPr lvl="2"/>
            <a:r>
              <a:t>Body Level Three</a:t>
            </a:r>
          </a:p>
          <a:p>
            <a:pPr lvl="3"/>
            <a:r>
              <a:t>Body Level Four</a:t>
            </a:r>
          </a:p>
          <a:p>
            <a:pPr lvl="4"/>
            <a:r>
              <a:t>Body Level Five</a:t>
            </a:r>
          </a:p>
        </p:txBody>
      </p:sp>
      <p:sp>
        <p:nvSpPr>
          <p:cNvPr id="146" name="Slide Number"/>
          <p:cNvSpPr txBox="1"/>
          <p:nvPr>
            <p:ph type="sldNum" sz="quarter" idx="2"/>
          </p:nvPr>
        </p:nvSpPr>
        <p:spPr>
          <a:xfrm>
            <a:off x="20776787" y="12894468"/>
            <a:ext cx="607493" cy="628019"/>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153" name="Title Text"/>
          <p:cNvSpPr txBox="1"/>
          <p:nvPr>
            <p:ph type="title"/>
          </p:nvPr>
        </p:nvSpPr>
        <p:spPr>
          <a:xfrm>
            <a:off x="5923359" y="214312"/>
            <a:ext cx="13465970" cy="3643313"/>
          </a:xfrm>
          <a:prstGeom prst="rect">
            <a:avLst/>
          </a:prstGeom>
        </p:spPr>
        <p:txBody>
          <a:bodyPr/>
          <a:lstStyle>
            <a:lvl1pPr>
              <a:defRPr>
                <a:solidFill>
                  <a:srgbClr val="363929"/>
                </a:solidFill>
              </a:defRPr>
            </a:lvl1pPr>
          </a:lstStyle>
          <a:p>
            <a:pPr/>
            <a:r>
              <a:t>Title Text</a:t>
            </a:r>
          </a:p>
        </p:txBody>
      </p:sp>
      <p:sp>
        <p:nvSpPr>
          <p:cNvPr id="1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61" name="Title Text"/>
          <p:cNvSpPr txBox="1"/>
          <p:nvPr>
            <p:ph type="title"/>
          </p:nvPr>
        </p:nvSpPr>
        <p:spPr>
          <a:prstGeom prst="rect">
            <a:avLst/>
          </a:prstGeom>
        </p:spPr>
        <p:txBody>
          <a:bodyPr/>
          <a:lstStyle>
            <a:lvl1pPr>
              <a:defRPr>
                <a:solidFill>
                  <a:srgbClr val="363929"/>
                </a:solidFill>
              </a:defRPr>
            </a:lvl1pPr>
          </a:lstStyle>
          <a:p>
            <a:pPr/>
            <a:r>
              <a:t>Title Text</a:t>
            </a:r>
          </a:p>
        </p:txBody>
      </p:sp>
      <p:sp>
        <p:nvSpPr>
          <p:cNvPr id="162" name="Body Level One…"/>
          <p:cNvSpPr txBox="1"/>
          <p:nvPr>
            <p:ph type="body" sz="half" idx="1"/>
          </p:nvPr>
        </p:nvSpPr>
        <p:spPr>
          <a:xfrm>
            <a:off x="5816203" y="3857625"/>
            <a:ext cx="13716001" cy="821531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1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sz="quarter" idx="21"/>
          </p:nvPr>
        </p:nvSpPr>
        <p:spPr>
          <a:xfrm>
            <a:off x="7941378" y="2035991"/>
            <a:ext cx="9261613" cy="6161677"/>
          </a:xfrm>
          <a:prstGeom prst="rect">
            <a:avLst/>
          </a:prstGeom>
          <a:ln w="9525">
            <a:round/>
          </a:ln>
        </p:spPr>
        <p:txBody>
          <a:bodyPr lIns="91439" tIns="45719" rIns="91439" bIns="45719" anchor="t">
            <a:noAutofit/>
          </a:bodyPr>
          <a:lstStyle/>
          <a:p>
            <a:pPr/>
          </a:p>
        </p:txBody>
      </p:sp>
      <p:sp>
        <p:nvSpPr>
          <p:cNvPr id="21" name="Title Text"/>
          <p:cNvSpPr txBox="1"/>
          <p:nvPr>
            <p:ph type="title"/>
          </p:nvPr>
        </p:nvSpPr>
        <p:spPr>
          <a:xfrm>
            <a:off x="5548312" y="8465343"/>
            <a:ext cx="14716126" cy="2839642"/>
          </a:xfrm>
          <a:prstGeom prst="rect">
            <a:avLst/>
          </a:prstGeom>
        </p:spPr>
        <p:txBody>
          <a:bodyPr/>
          <a:lstStyle>
            <a:lvl1pPr>
              <a:defRPr sz="13200">
                <a:solidFill>
                  <a:srgbClr val="363929"/>
                </a:solidFill>
              </a:defRPr>
            </a:lvl1pPr>
          </a:lstStyle>
          <a:p>
            <a:pPr/>
            <a:r>
              <a:t>Title Text</a:t>
            </a:r>
          </a:p>
        </p:txBody>
      </p:sp>
      <p:sp>
        <p:nvSpPr>
          <p:cNvPr id="22" name="Body Level One…"/>
          <p:cNvSpPr txBox="1"/>
          <p:nvPr>
            <p:ph type="body" sz="quarter" idx="1"/>
          </p:nvPr>
        </p:nvSpPr>
        <p:spPr>
          <a:xfrm>
            <a:off x="5548312" y="11054953"/>
            <a:ext cx="14716126" cy="2071688"/>
          </a:xfrm>
          <a:prstGeom prst="rect">
            <a:avLst/>
          </a:prstGeom>
        </p:spPr>
        <p:txBody>
          <a:bodyPr anchor="t"/>
          <a:lstStyle>
            <a:lvl1pPr marL="0" indent="0" algn="ctr">
              <a:spcBef>
                <a:spcPts val="0"/>
              </a:spcBef>
              <a:buSzTx/>
              <a:buNone/>
              <a:defRPr sz="5800">
                <a:effectLst>
                  <a:outerShdw sx="100000" sy="100000" kx="0" ky="0" algn="b" rotWithShape="0" blurRad="25400" dist="25400" dir="2700000">
                    <a:srgbClr val="FFFFFF">
                      <a:alpha val="50000"/>
                    </a:srgbClr>
                  </a:outerShdw>
                </a:effectLst>
              </a:defRPr>
            </a:lvl1pPr>
            <a:lvl2pPr marL="0" indent="228600" algn="ctr">
              <a:spcBef>
                <a:spcPts val="0"/>
              </a:spcBef>
              <a:buSzTx/>
              <a:buNone/>
              <a:defRPr sz="5800">
                <a:effectLst>
                  <a:outerShdw sx="100000" sy="100000" kx="0" ky="0" algn="b" rotWithShape="0" blurRad="25400" dist="25400" dir="2700000">
                    <a:srgbClr val="FFFFFF">
                      <a:alpha val="50000"/>
                    </a:srgbClr>
                  </a:outerShdw>
                </a:effectLst>
              </a:defRPr>
            </a:lvl2pPr>
            <a:lvl3pPr marL="0" indent="457200" algn="ctr">
              <a:spcBef>
                <a:spcPts val="0"/>
              </a:spcBef>
              <a:buSzTx/>
              <a:buNone/>
              <a:defRPr sz="5800">
                <a:effectLst>
                  <a:outerShdw sx="100000" sy="100000" kx="0" ky="0" algn="b" rotWithShape="0" blurRad="25400" dist="25400" dir="2700000">
                    <a:srgbClr val="FFFFFF">
                      <a:alpha val="50000"/>
                    </a:srgbClr>
                  </a:outerShdw>
                </a:effectLst>
              </a:defRPr>
            </a:lvl3pPr>
            <a:lvl4pPr marL="0" indent="685800" algn="ctr">
              <a:spcBef>
                <a:spcPts val="0"/>
              </a:spcBef>
              <a:buSzTx/>
              <a:buNone/>
              <a:defRPr sz="5800">
                <a:effectLst>
                  <a:outerShdw sx="100000" sy="100000" kx="0" ky="0" algn="b" rotWithShape="0" blurRad="25400" dist="25400" dir="2700000">
                    <a:srgbClr val="FFFFFF">
                      <a:alpha val="50000"/>
                    </a:srgbClr>
                  </a:outerShdw>
                </a:effectLst>
              </a:defRPr>
            </a:lvl4pPr>
            <a:lvl5pPr marL="0" indent="914400" algn="ctr">
              <a:spcBef>
                <a:spcPts val="0"/>
              </a:spcBef>
              <a:buSzTx/>
              <a:buNone/>
              <a:defRPr sz="5800">
                <a:effectLst>
                  <a:outerShdw sx="100000" sy="100000" kx="0" ky="0" algn="b" rotWithShape="0" blurRad="25400" dist="25400" dir="2700000">
                    <a:srgbClr val="FFFFFF">
                      <a:alpha val="5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Title Text"/>
          <p:cNvSpPr txBox="1"/>
          <p:nvPr>
            <p:ph type="title"/>
          </p:nvPr>
        </p:nvSpPr>
        <p:spPr>
          <a:xfrm>
            <a:off x="6173390" y="5036343"/>
            <a:ext cx="13465970" cy="3643314"/>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 name="Image"/>
          <p:cNvSpPr/>
          <p:nvPr>
            <p:ph type="pic" sz="half" idx="21"/>
          </p:nvPr>
        </p:nvSpPr>
        <p:spPr>
          <a:xfrm>
            <a:off x="7753129" y="2253531"/>
            <a:ext cx="12848706" cy="8548143"/>
          </a:xfrm>
          <a:prstGeom prst="rect">
            <a:avLst/>
          </a:prstGeom>
          <a:ln w="9525">
            <a:round/>
          </a:ln>
        </p:spPr>
        <p:txBody>
          <a:bodyPr lIns="91439" tIns="45719" rIns="91439" bIns="45719" anchor="t">
            <a:noAutofit/>
          </a:bodyPr>
          <a:lstStyle/>
          <a:p>
            <a:pPr/>
          </a:p>
        </p:txBody>
      </p:sp>
      <p:sp>
        <p:nvSpPr>
          <p:cNvPr id="39" name="Title Text"/>
          <p:cNvSpPr txBox="1"/>
          <p:nvPr>
            <p:ph type="title"/>
          </p:nvPr>
        </p:nvSpPr>
        <p:spPr>
          <a:xfrm>
            <a:off x="4601765" y="2803921"/>
            <a:ext cx="8858251" cy="4393408"/>
          </a:xfrm>
          <a:prstGeom prst="rect">
            <a:avLst/>
          </a:prstGeom>
        </p:spPr>
        <p:txBody>
          <a:bodyPr anchor="b"/>
          <a:lstStyle/>
          <a:p>
            <a:pPr/>
            <a:r>
              <a:t>Title Text</a:t>
            </a:r>
          </a:p>
        </p:txBody>
      </p:sp>
      <p:sp>
        <p:nvSpPr>
          <p:cNvPr id="40" name="Body Level One…"/>
          <p:cNvSpPr txBox="1"/>
          <p:nvPr>
            <p:ph type="body" sz="quarter" idx="1"/>
          </p:nvPr>
        </p:nvSpPr>
        <p:spPr>
          <a:xfrm>
            <a:off x="4601765" y="7393781"/>
            <a:ext cx="8858251" cy="4000501"/>
          </a:xfrm>
          <a:prstGeom prst="rect">
            <a:avLst/>
          </a:prstGeom>
        </p:spPr>
        <p:txBody>
          <a:bodyPr anchor="t"/>
          <a:lstStyle>
            <a:lvl1pPr marL="0" indent="0" algn="ctr">
              <a:spcBef>
                <a:spcPts val="0"/>
              </a:spcBef>
              <a:buSzTx/>
              <a:buNone/>
              <a:defRPr>
                <a:effectLst>
                  <a:outerShdw sx="100000" sy="100000" kx="0" ky="0" algn="b" rotWithShape="0" blurRad="25400" dist="25400" dir="2700000">
                    <a:srgbClr val="FFFFFF">
                      <a:alpha val="50000"/>
                    </a:srgbClr>
                  </a:outerShdw>
                </a:effectLst>
              </a:defRPr>
            </a:lvl1pPr>
            <a:lvl2pPr marL="0" indent="228600" algn="ctr">
              <a:spcBef>
                <a:spcPts val="0"/>
              </a:spcBef>
              <a:buSzTx/>
              <a:buNone/>
              <a:defRPr>
                <a:effectLst>
                  <a:outerShdw sx="100000" sy="100000" kx="0" ky="0" algn="b" rotWithShape="0" blurRad="25400" dist="25400" dir="2700000">
                    <a:srgbClr val="FFFFFF">
                      <a:alpha val="50000"/>
                    </a:srgbClr>
                  </a:outerShdw>
                </a:effectLst>
              </a:defRPr>
            </a:lvl2pPr>
            <a:lvl3pPr marL="0" indent="457200" algn="ctr">
              <a:spcBef>
                <a:spcPts val="0"/>
              </a:spcBef>
              <a:buSzTx/>
              <a:buNone/>
              <a:defRPr>
                <a:effectLst>
                  <a:outerShdw sx="100000" sy="100000" kx="0" ky="0" algn="b" rotWithShape="0" blurRad="25400" dist="25400" dir="2700000">
                    <a:srgbClr val="FFFFFF">
                      <a:alpha val="50000"/>
                    </a:srgbClr>
                  </a:outerShdw>
                </a:effectLst>
              </a:defRPr>
            </a:lvl3pPr>
            <a:lvl4pPr marL="0" indent="685800" algn="ctr">
              <a:spcBef>
                <a:spcPts val="0"/>
              </a:spcBef>
              <a:buSzTx/>
              <a:buNone/>
              <a:defRPr>
                <a:effectLst>
                  <a:outerShdw sx="100000" sy="100000" kx="0" ky="0" algn="b" rotWithShape="0" blurRad="25400" dist="25400" dir="2700000">
                    <a:srgbClr val="FFFFFF">
                      <a:alpha val="50000"/>
                    </a:srgbClr>
                  </a:outerShdw>
                </a:effectLst>
              </a:defRPr>
            </a:lvl4pPr>
            <a:lvl5pPr marL="0" indent="914400" algn="ctr">
              <a:spcBef>
                <a:spcPts val="0"/>
              </a:spcBef>
              <a:buSzTx/>
              <a:buNone/>
              <a:defRPr>
                <a:effectLst>
                  <a:outerShdw sx="100000" sy="100000" kx="0" ky="0" algn="b" rotWithShape="0" blurRad="25400" dist="25400" dir="2700000">
                    <a:srgbClr val="FFFFFF">
                      <a:alpha val="5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xfrm>
            <a:off x="5923359" y="214312"/>
            <a:ext cx="13465970" cy="3643313"/>
          </a:xfrm>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Inside">
    <p:spTree>
      <p:nvGrpSpPr>
        <p:cNvPr id="1" name=""/>
        <p:cNvGrpSpPr/>
        <p:nvPr/>
      </p:nvGrpSpPr>
      <p:grpSpPr>
        <a:xfrm>
          <a:off x="0" y="0"/>
          <a:ext cx="0" cy="0"/>
          <a:chOff x="0" y="0"/>
          <a:chExt cx="0" cy="0"/>
        </a:xfrm>
      </p:grpSpPr>
      <p:sp>
        <p:nvSpPr>
          <p:cNvPr id="56" name="Title Text"/>
          <p:cNvSpPr txBox="1"/>
          <p:nvPr>
            <p:ph type="title"/>
          </p:nvPr>
        </p:nvSpPr>
        <p:spPr>
          <a:xfrm>
            <a:off x="5923359" y="5036343"/>
            <a:ext cx="13465970" cy="3643314"/>
          </a:xfrm>
          <a:prstGeom prst="rect">
            <a:avLst/>
          </a:prstGeom>
        </p:spPr>
        <p:txBody>
          <a:bodyPr/>
          <a:lstStyle/>
          <a:p>
            <a:pPr/>
            <a:r>
              <a:t>Title Text</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4" name="Title Text"/>
          <p:cNvSpPr txBox="1"/>
          <p:nvPr>
            <p:ph type="title"/>
          </p:nvPr>
        </p:nvSpPr>
        <p:spPr>
          <a:prstGeom prst="rect">
            <a:avLst/>
          </a:prstGeom>
        </p:spPr>
        <p:txBody>
          <a:bodyPr/>
          <a:lstStyle/>
          <a:p>
            <a:pPr/>
            <a:r>
              <a:t>Title Text</a:t>
            </a:r>
          </a:p>
        </p:txBody>
      </p:sp>
      <p:sp>
        <p:nvSpPr>
          <p:cNvPr id="65" name="Body Level One…"/>
          <p:cNvSpPr txBox="1"/>
          <p:nvPr>
            <p:ph type="body" sz="half" idx="1"/>
          </p:nvPr>
        </p:nvSpPr>
        <p:spPr>
          <a:xfrm>
            <a:off x="5816203" y="3857625"/>
            <a:ext cx="13716001" cy="821531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3" name="Image"/>
          <p:cNvSpPr/>
          <p:nvPr>
            <p:ph type="pic" sz="half" idx="21"/>
          </p:nvPr>
        </p:nvSpPr>
        <p:spPr>
          <a:xfrm>
            <a:off x="7882887" y="3999786"/>
            <a:ext cx="11865609" cy="7894096"/>
          </a:xfrm>
          <a:prstGeom prst="rect">
            <a:avLst/>
          </a:prstGeom>
          <a:ln w="9525">
            <a:round/>
          </a:ln>
        </p:spPr>
        <p:txBody>
          <a:bodyPr lIns="91439" tIns="45719" rIns="91439" bIns="45719" anchor="t">
            <a:noAutofit/>
          </a:bodyPr>
          <a:lstStyle/>
          <a:p>
            <a:pPr/>
          </a:p>
        </p:txBody>
      </p:sp>
      <p:sp>
        <p:nvSpPr>
          <p:cNvPr id="74" name="Title Text"/>
          <p:cNvSpPr txBox="1"/>
          <p:nvPr>
            <p:ph type="title"/>
          </p:nvPr>
        </p:nvSpPr>
        <p:spPr>
          <a:prstGeom prst="rect">
            <a:avLst/>
          </a:prstGeom>
        </p:spPr>
        <p:txBody>
          <a:bodyPr/>
          <a:lstStyle/>
          <a:p>
            <a:pPr/>
            <a:r>
              <a:t>Title Text</a:t>
            </a:r>
          </a:p>
        </p:txBody>
      </p:sp>
      <p:sp>
        <p:nvSpPr>
          <p:cNvPr id="75" name="Body Level One…"/>
          <p:cNvSpPr txBox="1"/>
          <p:nvPr>
            <p:ph type="body" sz="quarter" idx="1"/>
          </p:nvPr>
        </p:nvSpPr>
        <p:spPr>
          <a:xfrm>
            <a:off x="5816203" y="3857625"/>
            <a:ext cx="6858001" cy="8215313"/>
          </a:xfrm>
          <a:prstGeom prst="rect">
            <a:avLst/>
          </a:prstGeom>
        </p:spPr>
        <p:txBody>
          <a:bodyPr/>
          <a:lstStyle>
            <a:lvl1pPr marL="568960" indent="-568960">
              <a:spcBef>
                <a:spcPts val="5600"/>
              </a:spcBef>
              <a:buBlip>
                <a:blip r:embed="rId2"/>
              </a:buBlip>
              <a:defRPr sz="4200"/>
            </a:lvl1pPr>
            <a:lvl2pPr marL="975360" indent="-568960">
              <a:spcBef>
                <a:spcPts val="5600"/>
              </a:spcBef>
              <a:buBlip>
                <a:blip r:embed="rId2"/>
              </a:buBlip>
              <a:defRPr sz="4200"/>
            </a:lvl2pPr>
            <a:lvl3pPr marL="1381760" indent="-568960">
              <a:spcBef>
                <a:spcPts val="5600"/>
              </a:spcBef>
              <a:buBlip>
                <a:blip r:embed="rId2"/>
              </a:buBlip>
              <a:defRPr sz="4200"/>
            </a:lvl3pPr>
            <a:lvl4pPr marL="1788160" indent="-568960">
              <a:spcBef>
                <a:spcPts val="5600"/>
              </a:spcBef>
              <a:buBlip>
                <a:blip r:embed="rId2"/>
              </a:buBlip>
              <a:defRPr sz="4200"/>
            </a:lvl4pPr>
            <a:lvl5pPr marL="2194560" indent="-568960">
              <a:spcBef>
                <a:spcPts val="5600"/>
              </a:spcBef>
              <a:buBlip>
                <a:blip r:embed="rId2"/>
              </a:buBlip>
              <a:defRPr sz="42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Photo Vertical">
    <p:spTree>
      <p:nvGrpSpPr>
        <p:cNvPr id="1" name=""/>
        <p:cNvGrpSpPr/>
        <p:nvPr/>
      </p:nvGrpSpPr>
      <p:grpSpPr>
        <a:xfrm>
          <a:off x="0" y="0"/>
          <a:ext cx="0" cy="0"/>
          <a:chOff x="0" y="0"/>
          <a:chExt cx="0" cy="0"/>
        </a:xfrm>
      </p:grpSpPr>
      <p:sp>
        <p:nvSpPr>
          <p:cNvPr id="83" name="Image"/>
          <p:cNvSpPr/>
          <p:nvPr>
            <p:ph type="pic" sz="half" idx="21"/>
          </p:nvPr>
        </p:nvSpPr>
        <p:spPr>
          <a:xfrm>
            <a:off x="8634203" y="3068286"/>
            <a:ext cx="11412141" cy="7592408"/>
          </a:xfrm>
          <a:prstGeom prst="rect">
            <a:avLst/>
          </a:prstGeom>
          <a:ln w="9525">
            <a:round/>
          </a:ln>
        </p:spPr>
        <p:txBody>
          <a:bodyPr lIns="91439" tIns="45719" rIns="91439" bIns="45719" anchor="t">
            <a:noAutofit/>
          </a:bodyPr>
          <a:lstStyle/>
          <a:p>
            <a:pPr/>
          </a:p>
        </p:txBody>
      </p:sp>
      <p:sp>
        <p:nvSpPr>
          <p:cNvPr id="84" name="Title Text"/>
          <p:cNvSpPr txBox="1"/>
          <p:nvPr>
            <p:ph type="title"/>
          </p:nvPr>
        </p:nvSpPr>
        <p:spPr>
          <a:xfrm>
            <a:off x="4601765" y="2803921"/>
            <a:ext cx="8858251" cy="4393408"/>
          </a:xfrm>
          <a:prstGeom prst="rect">
            <a:avLst/>
          </a:prstGeom>
        </p:spPr>
        <p:txBody>
          <a:bodyPr anchor="b"/>
          <a:lstStyle/>
          <a:p>
            <a:pPr/>
            <a:r>
              <a:t>Title Text</a:t>
            </a:r>
          </a:p>
        </p:txBody>
      </p:sp>
      <p:sp>
        <p:nvSpPr>
          <p:cNvPr id="85" name="Body Level One…"/>
          <p:cNvSpPr txBox="1"/>
          <p:nvPr>
            <p:ph type="body" sz="quarter" idx="1"/>
          </p:nvPr>
        </p:nvSpPr>
        <p:spPr>
          <a:xfrm>
            <a:off x="4601765" y="7393781"/>
            <a:ext cx="8858251" cy="4018360"/>
          </a:xfrm>
          <a:prstGeom prst="rect">
            <a:avLst/>
          </a:prstGeom>
        </p:spPr>
        <p:txBody>
          <a:bodyPr anchor="t"/>
          <a:lstStyle>
            <a:lvl1pPr marL="0" indent="0" algn="ctr">
              <a:spcBef>
                <a:spcPts val="0"/>
              </a:spcBef>
              <a:buSzTx/>
              <a:buNone/>
              <a:defRPr>
                <a:effectLst>
                  <a:outerShdw sx="100000" sy="100000" kx="0" ky="0" algn="b" rotWithShape="0" blurRad="25400" dist="25400" dir="2700000">
                    <a:srgbClr val="FFFFFF">
                      <a:alpha val="50000"/>
                    </a:srgbClr>
                  </a:outerShdw>
                </a:effectLst>
              </a:defRPr>
            </a:lvl1pPr>
            <a:lvl2pPr marL="0" indent="228600" algn="ctr">
              <a:spcBef>
                <a:spcPts val="0"/>
              </a:spcBef>
              <a:buSzTx/>
              <a:buNone/>
              <a:defRPr>
                <a:effectLst>
                  <a:outerShdw sx="100000" sy="100000" kx="0" ky="0" algn="b" rotWithShape="0" blurRad="25400" dist="25400" dir="2700000">
                    <a:srgbClr val="FFFFFF">
                      <a:alpha val="50000"/>
                    </a:srgbClr>
                  </a:outerShdw>
                </a:effectLst>
              </a:defRPr>
            </a:lvl2pPr>
            <a:lvl3pPr marL="0" indent="457200" algn="ctr">
              <a:spcBef>
                <a:spcPts val="0"/>
              </a:spcBef>
              <a:buSzTx/>
              <a:buNone/>
              <a:defRPr>
                <a:effectLst>
                  <a:outerShdw sx="100000" sy="100000" kx="0" ky="0" algn="b" rotWithShape="0" blurRad="25400" dist="25400" dir="2700000">
                    <a:srgbClr val="FFFFFF">
                      <a:alpha val="50000"/>
                    </a:srgbClr>
                  </a:outerShdw>
                </a:effectLst>
              </a:defRPr>
            </a:lvl3pPr>
            <a:lvl4pPr marL="0" indent="685800" algn="ctr">
              <a:spcBef>
                <a:spcPts val="0"/>
              </a:spcBef>
              <a:buSzTx/>
              <a:buNone/>
              <a:defRPr>
                <a:effectLst>
                  <a:outerShdw sx="100000" sy="100000" kx="0" ky="0" algn="b" rotWithShape="0" blurRad="25400" dist="25400" dir="2700000">
                    <a:srgbClr val="FFFFFF">
                      <a:alpha val="50000"/>
                    </a:srgbClr>
                  </a:outerShdw>
                </a:effectLst>
              </a:defRPr>
            </a:lvl4pPr>
            <a:lvl5pPr marL="0" indent="914400" algn="ctr">
              <a:spcBef>
                <a:spcPts val="0"/>
              </a:spcBef>
              <a:buSzTx/>
              <a:buNone/>
              <a:defRPr>
                <a:effectLst>
                  <a:outerShdw sx="100000" sy="100000" kx="0" ky="0" algn="b" rotWithShape="0" blurRad="25400" dist="25400" dir="2700000">
                    <a:srgbClr val="FFFFFF">
                      <a:alpha val="5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 Id="rId20" Type="http://schemas.openxmlformats.org/officeDocument/2006/relationships/slideLayout" Target="../slideLayouts/slideLayout17.xml"/><Relationship Id="rId2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5798343" y="2339578"/>
            <a:ext cx="13716001" cy="901898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5816203" y="214312"/>
            <a:ext cx="13716001" cy="364331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4" name="Slide Number"/>
          <p:cNvSpPr txBox="1"/>
          <p:nvPr>
            <p:ph type="sldNum" sz="quarter" idx="2"/>
          </p:nvPr>
        </p:nvSpPr>
        <p:spPr>
          <a:xfrm>
            <a:off x="20169295" y="12894468"/>
            <a:ext cx="607493" cy="628019"/>
          </a:xfrm>
          <a:prstGeom prst="rect">
            <a:avLst/>
          </a:prstGeom>
          <a:ln w="12700">
            <a:miter lim="400000"/>
          </a:ln>
        </p:spPr>
        <p:txBody>
          <a:bodyPr wrap="none" lIns="71437" tIns="71437" rIns="71437" bIns="71437">
            <a:spAutoFit/>
          </a:bodyPr>
          <a:lstStyle>
            <a:lvl1pPr algn="r">
              <a:defRPr sz="3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Lst>
  <p:transition xmlns:p14="http://schemas.microsoft.com/office/powerpoint/2010/main" spd="med" advClick="1"/>
  <p:txStyles>
    <p:titleStyle>
      <a:lvl1pPr marL="0" marR="0" indent="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828"/>
          </a:solidFill>
          <a:effectLst>
            <a:outerShdw sx="100000" sy="100000" kx="0" ky="0" algn="b" rotWithShape="0" blurRad="25400" dist="25400" dir="2700000">
              <a:srgbClr val="FFFFFF">
                <a:alpha val="50000"/>
              </a:srgbClr>
            </a:outerShdw>
          </a:effectLst>
          <a:uFillTx/>
          <a:latin typeface="+mn-lt"/>
          <a:ea typeface="+mn-ea"/>
          <a:cs typeface="+mn-cs"/>
          <a:sym typeface="Optima"/>
        </a:defRPr>
      </a:lvl1pPr>
      <a:lvl2pPr marL="0" marR="0" indent="2286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828"/>
          </a:solidFill>
          <a:effectLst>
            <a:outerShdw sx="100000" sy="100000" kx="0" ky="0" algn="b" rotWithShape="0" blurRad="25400" dist="25400" dir="2700000">
              <a:srgbClr val="FFFFFF">
                <a:alpha val="50000"/>
              </a:srgbClr>
            </a:outerShdw>
          </a:effectLst>
          <a:uFillTx/>
          <a:latin typeface="+mn-lt"/>
          <a:ea typeface="+mn-ea"/>
          <a:cs typeface="+mn-cs"/>
          <a:sym typeface="Optima"/>
        </a:defRPr>
      </a:lvl2pPr>
      <a:lvl3pPr marL="0" marR="0" indent="4572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828"/>
          </a:solidFill>
          <a:effectLst>
            <a:outerShdw sx="100000" sy="100000" kx="0" ky="0" algn="b" rotWithShape="0" blurRad="25400" dist="25400" dir="2700000">
              <a:srgbClr val="FFFFFF">
                <a:alpha val="50000"/>
              </a:srgbClr>
            </a:outerShdw>
          </a:effectLst>
          <a:uFillTx/>
          <a:latin typeface="+mn-lt"/>
          <a:ea typeface="+mn-ea"/>
          <a:cs typeface="+mn-cs"/>
          <a:sym typeface="Optima"/>
        </a:defRPr>
      </a:lvl3pPr>
      <a:lvl4pPr marL="0" marR="0" indent="6858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828"/>
          </a:solidFill>
          <a:effectLst>
            <a:outerShdw sx="100000" sy="100000" kx="0" ky="0" algn="b" rotWithShape="0" blurRad="25400" dist="25400" dir="2700000">
              <a:srgbClr val="FFFFFF">
                <a:alpha val="50000"/>
              </a:srgbClr>
            </a:outerShdw>
          </a:effectLst>
          <a:uFillTx/>
          <a:latin typeface="+mn-lt"/>
          <a:ea typeface="+mn-ea"/>
          <a:cs typeface="+mn-cs"/>
          <a:sym typeface="Optima"/>
        </a:defRPr>
      </a:lvl4pPr>
      <a:lvl5pPr marL="0" marR="0" indent="9144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828"/>
          </a:solidFill>
          <a:effectLst>
            <a:outerShdw sx="100000" sy="100000" kx="0" ky="0" algn="b" rotWithShape="0" blurRad="25400" dist="25400" dir="2700000">
              <a:srgbClr val="FFFFFF">
                <a:alpha val="50000"/>
              </a:srgbClr>
            </a:outerShdw>
          </a:effectLst>
          <a:uFillTx/>
          <a:latin typeface="+mn-lt"/>
          <a:ea typeface="+mn-ea"/>
          <a:cs typeface="+mn-cs"/>
          <a:sym typeface="Optima"/>
        </a:defRPr>
      </a:lvl5pPr>
      <a:lvl6pPr marL="0" marR="0" indent="11430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828"/>
          </a:solidFill>
          <a:effectLst>
            <a:outerShdw sx="100000" sy="100000" kx="0" ky="0" algn="b" rotWithShape="0" blurRad="25400" dist="25400" dir="2700000">
              <a:srgbClr val="FFFFFF">
                <a:alpha val="50000"/>
              </a:srgbClr>
            </a:outerShdw>
          </a:effectLst>
          <a:uFillTx/>
          <a:latin typeface="+mn-lt"/>
          <a:ea typeface="+mn-ea"/>
          <a:cs typeface="+mn-cs"/>
          <a:sym typeface="Optima"/>
        </a:defRPr>
      </a:lvl6pPr>
      <a:lvl7pPr marL="0" marR="0" indent="13716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828"/>
          </a:solidFill>
          <a:effectLst>
            <a:outerShdw sx="100000" sy="100000" kx="0" ky="0" algn="b" rotWithShape="0" blurRad="25400" dist="25400" dir="2700000">
              <a:srgbClr val="FFFFFF">
                <a:alpha val="50000"/>
              </a:srgbClr>
            </a:outerShdw>
          </a:effectLst>
          <a:uFillTx/>
          <a:latin typeface="+mn-lt"/>
          <a:ea typeface="+mn-ea"/>
          <a:cs typeface="+mn-cs"/>
          <a:sym typeface="Optima"/>
        </a:defRPr>
      </a:lvl7pPr>
      <a:lvl8pPr marL="0" marR="0" indent="16002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828"/>
          </a:solidFill>
          <a:effectLst>
            <a:outerShdw sx="100000" sy="100000" kx="0" ky="0" algn="b" rotWithShape="0" blurRad="25400" dist="25400" dir="2700000">
              <a:srgbClr val="FFFFFF">
                <a:alpha val="50000"/>
              </a:srgbClr>
            </a:outerShdw>
          </a:effectLst>
          <a:uFillTx/>
          <a:latin typeface="+mn-lt"/>
          <a:ea typeface="+mn-ea"/>
          <a:cs typeface="+mn-cs"/>
          <a:sym typeface="Optima"/>
        </a:defRPr>
      </a:lvl8pPr>
      <a:lvl9pPr marL="0" marR="0" indent="18288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828"/>
          </a:solidFill>
          <a:effectLst>
            <a:outerShdw sx="100000" sy="100000" kx="0" ky="0" algn="b" rotWithShape="0" blurRad="25400" dist="25400" dir="2700000">
              <a:srgbClr val="FFFFFF">
                <a:alpha val="50000"/>
              </a:srgbClr>
            </a:outerShdw>
          </a:effectLst>
          <a:uFillTx/>
          <a:latin typeface="+mn-lt"/>
          <a:ea typeface="+mn-ea"/>
          <a:cs typeface="+mn-cs"/>
          <a:sym typeface="Optima"/>
        </a:defRPr>
      </a:lvl9pPr>
    </p:titleStyle>
    <p:bodyStyle>
      <a:lvl1pPr marL="7645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1pPr>
      <a:lvl2pPr marL="13106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2pPr>
      <a:lvl3pPr marL="18567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3pPr>
      <a:lvl4pPr marL="24028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4pPr>
      <a:lvl5pPr marL="29489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5pPr>
      <a:lvl6pPr marL="34950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6pPr>
      <a:lvl7pPr marL="40411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7pPr>
      <a:lvl8pPr marL="45872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8pPr>
      <a:lvl9pPr marL="51333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9pPr>
    </p:bodyStyle>
    <p:otherStyle>
      <a:lvl1pPr marL="0" marR="0" indent="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1pPr>
      <a:lvl2pPr marL="0" marR="0" indent="2286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2pPr>
      <a:lvl3pPr marL="0" marR="0" indent="4572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3pPr>
      <a:lvl4pPr marL="0" marR="0" indent="6858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4pPr>
      <a:lvl5pPr marL="0" marR="0" indent="9144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5pPr>
      <a:lvl6pPr marL="0" marR="0" indent="11430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6pPr>
      <a:lvl7pPr marL="0" marR="0" indent="13716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7pPr>
      <a:lvl8pPr marL="0" marR="0" indent="16002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8pPr>
      <a:lvl9pPr marL="0" marR="0" indent="18288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Wikipedia:Text_of_Creative_Commons_Attribution-ShareAlike_3.0_Unported_License"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2" Type="http://schemas.openxmlformats.org/officeDocument/2006/relationships/image" Target="../media/image1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2.png"/><Relationship Id="rId3" Type="http://schemas.openxmlformats.org/officeDocument/2006/relationships/image" Target="../media/image2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4.png"/><Relationship Id="rId3" Type="http://schemas.openxmlformats.org/officeDocument/2006/relationships/image" Target="../media/image2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 Id="rId3" Type="http://schemas.openxmlformats.org/officeDocument/2006/relationships/image" Target="../media/image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2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 Id="rId3" Type="http://schemas.openxmlformats.org/officeDocument/2006/relationships/image" Target="../media/image3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 Id="rId3" Type="http://schemas.openxmlformats.org/officeDocument/2006/relationships/image" Target="../media/image3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 Id="rId3" Type="http://schemas.openxmlformats.org/officeDocument/2006/relationships/image" Target="../media/image3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 Id="rId3" Type="http://schemas.openxmlformats.org/officeDocument/2006/relationships/image" Target="../media/image3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5.png"/><Relationship Id="rId3" Type="http://schemas.openxmlformats.org/officeDocument/2006/relationships/hyperlink" Target="http://www.atdbio.com"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6.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Introduction to Bioinformatics"/>
          <p:cNvSpPr txBox="1"/>
          <p:nvPr>
            <p:ph type="ctrTitle"/>
          </p:nvPr>
        </p:nvSpPr>
        <p:spPr>
          <a:xfrm>
            <a:off x="5100034" y="2482453"/>
            <a:ext cx="14716126" cy="2178844"/>
          </a:xfrm>
          <a:prstGeom prst="rect">
            <a:avLst/>
          </a:prstGeom>
        </p:spPr>
        <p:txBody>
          <a:bodyPr/>
          <a:lstStyle>
            <a:lvl1pPr defTabSz="321468">
              <a:tabLst>
                <a:tab pos="1041400" algn="l"/>
              </a:tabLst>
              <a:defRPr sz="6600">
                <a:effectLst>
                  <a:outerShdw sx="100000" sy="100000" kx="0" ky="0" algn="b" rotWithShape="0" blurRad="12700" dist="12700" dir="2700000">
                    <a:srgbClr val="FFFFFF">
                      <a:alpha val="50000"/>
                    </a:srgbClr>
                  </a:outerShdw>
                </a:effectLst>
              </a:defRPr>
            </a:lvl1pPr>
          </a:lstStyle>
          <a:p>
            <a:pPr/>
            <a:r>
              <a:t>Introduction to Bioinformatics</a:t>
            </a:r>
          </a:p>
        </p:txBody>
      </p:sp>
      <p:sp>
        <p:nvSpPr>
          <p:cNvPr id="173" name="Ali Sharifi-Zarchi"/>
          <p:cNvSpPr txBox="1"/>
          <p:nvPr>
            <p:ph type="subTitle" sz="quarter" idx="1"/>
          </p:nvPr>
        </p:nvSpPr>
        <p:spPr>
          <a:xfrm>
            <a:off x="5100034" y="7875984"/>
            <a:ext cx="14716126" cy="2178845"/>
          </a:xfrm>
          <a:prstGeom prst="rect">
            <a:avLst/>
          </a:prstGeom>
        </p:spPr>
        <p:txBody>
          <a:bodyPr/>
          <a:lstStyle/>
          <a:p>
            <a:pPr/>
            <a:r>
              <a:t>Ali Sharifi-Zarchi</a:t>
            </a:r>
          </a:p>
        </p:txBody>
      </p:sp>
      <p:sp>
        <p:nvSpPr>
          <p:cNvPr id="174" name="In the name of the most high"/>
          <p:cNvSpPr txBox="1"/>
          <p:nvPr/>
        </p:nvSpPr>
        <p:spPr>
          <a:xfrm>
            <a:off x="9089498" y="566854"/>
            <a:ext cx="6737198" cy="7772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In the name of the most high</a:t>
            </a:r>
          </a:p>
        </p:txBody>
      </p:sp>
      <p:sp>
        <p:nvSpPr>
          <p:cNvPr id="175" name="Department of Computer Engineering, Sharif University of Technology"/>
          <p:cNvSpPr txBox="1"/>
          <p:nvPr/>
        </p:nvSpPr>
        <p:spPr>
          <a:xfrm>
            <a:off x="4376375" y="8851960"/>
            <a:ext cx="16163443" cy="142494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Department of Computer Engineering, Sharif University of Technology</a:t>
            </a:r>
          </a:p>
        </p:txBody>
      </p:sp>
      <p:sp>
        <p:nvSpPr>
          <p:cNvPr id="176" name="These slides are available under the Creative Commons Attribution License."/>
          <p:cNvSpPr txBox="1"/>
          <p:nvPr/>
        </p:nvSpPr>
        <p:spPr>
          <a:xfrm>
            <a:off x="5706205" y="11809427"/>
            <a:ext cx="13503784" cy="112331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3200"/>
            </a:pPr>
          </a:p>
          <a:p>
            <a:pPr>
              <a:defRPr b="1" sz="3200"/>
            </a:pPr>
            <a:r>
              <a:t>These s</a:t>
            </a:r>
            <a:r>
              <a:rPr>
                <a:solidFill>
                  <a:srgbClr val="323333"/>
                </a:solidFill>
              </a:rPr>
              <a:t>lides are available under the </a:t>
            </a:r>
            <a:r>
              <a:rPr>
                <a:hlinkClick r:id="rId2" invalidUrl="" action="" tgtFrame="" tooltip="" history="1" highlightClick="0" endSnd="0"/>
              </a:rPr>
              <a:t>Creative Commons Attribution License</a:t>
            </a:r>
            <a:r>
              <a:t>.</a:t>
            </a:r>
          </a:p>
        </p:txBody>
      </p:sp>
      <p:sp>
        <p:nvSpPr>
          <p:cNvPr id="177" name="Short Read Alignment"/>
          <p:cNvSpPr txBox="1"/>
          <p:nvPr/>
        </p:nvSpPr>
        <p:spPr>
          <a:xfrm>
            <a:off x="4508502" y="3777795"/>
            <a:ext cx="15899190" cy="405221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tabLst>
                <a:tab pos="2095500" algn="l"/>
              </a:tabLst>
              <a:defRPr sz="13200">
                <a:effectLst>
                  <a:outerShdw sx="100000" sy="100000" kx="0" ky="0" algn="b" rotWithShape="0" blurRad="25400" dist="25400" dir="2700000">
                    <a:srgbClr val="FFFFFF">
                      <a:alpha val="50000"/>
                    </a:srgbClr>
                  </a:outerShdw>
                </a:effectLst>
              </a:defRPr>
            </a:lvl1pPr>
          </a:lstStyle>
          <a:p>
            <a:pPr/>
            <a:r>
              <a:t>Short Read Alignment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Aryana"/>
          <p:cNvSpPr txBox="1"/>
          <p:nvPr>
            <p:ph type="title"/>
          </p:nvPr>
        </p:nvSpPr>
        <p:spPr>
          <a:prstGeom prst="rect">
            <a:avLst/>
          </a:prstGeom>
        </p:spPr>
        <p:txBody>
          <a:bodyPr/>
          <a:lstStyle/>
          <a:p>
            <a:pPr/>
            <a:r>
              <a:t>Aryana</a:t>
            </a:r>
          </a:p>
        </p:txBody>
      </p:sp>
      <p:sp>
        <p:nvSpPr>
          <p:cNvPr id="239" name="Our short and long read aligner…"/>
          <p:cNvSpPr txBox="1"/>
          <p:nvPr>
            <p:ph type="body" sz="half" idx="1"/>
          </p:nvPr>
        </p:nvSpPr>
        <p:spPr>
          <a:prstGeom prst="rect">
            <a:avLst/>
          </a:prstGeom>
        </p:spPr>
        <p:txBody>
          <a:bodyPr/>
          <a:lstStyle/>
          <a:p>
            <a:pPr>
              <a:buBlip>
                <a:blip r:embed="rId2"/>
              </a:buBlip>
            </a:pPr>
            <a:r>
              <a:t>Our short and long read aligner</a:t>
            </a:r>
          </a:p>
          <a:p>
            <a:pPr>
              <a:buBlip>
                <a:blip r:embed="rId2"/>
              </a:buBlip>
            </a:pPr>
            <a:r>
              <a:t>The same platform aligns both gDNA and Bis-seq data </a:t>
            </a:r>
          </a:p>
          <a:p>
            <a:pPr>
              <a:buBlip>
                <a:blip r:embed="rId2"/>
              </a:buBlip>
            </a:pPr>
            <a:r>
              <a:t>Uses BWA implementation of the Burrows-Wheeler Transform, but with completely different approach</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trategy"/>
          <p:cNvSpPr txBox="1"/>
          <p:nvPr>
            <p:ph type="title"/>
          </p:nvPr>
        </p:nvSpPr>
        <p:spPr>
          <a:prstGeom prst="rect">
            <a:avLst/>
          </a:prstGeom>
        </p:spPr>
        <p:txBody>
          <a:bodyPr/>
          <a:lstStyle/>
          <a:p>
            <a:pPr/>
            <a:r>
              <a:t>Strategy</a:t>
            </a:r>
          </a:p>
        </p:txBody>
      </p:sp>
      <p:grpSp>
        <p:nvGrpSpPr>
          <p:cNvPr id="252" name="Group"/>
          <p:cNvGrpSpPr/>
          <p:nvPr/>
        </p:nvGrpSpPr>
        <p:grpSpPr>
          <a:xfrm>
            <a:off x="4548187" y="6462859"/>
            <a:ext cx="15902868" cy="1011151"/>
            <a:chOff x="0" y="0"/>
            <a:chExt cx="15902866" cy="1011149"/>
          </a:xfrm>
        </p:grpSpPr>
        <p:grpSp>
          <p:nvGrpSpPr>
            <p:cNvPr id="245" name="Group"/>
            <p:cNvGrpSpPr/>
            <p:nvPr/>
          </p:nvGrpSpPr>
          <p:grpSpPr>
            <a:xfrm>
              <a:off x="89118" y="0"/>
              <a:ext cx="15706253" cy="934452"/>
              <a:chOff x="0" y="0"/>
              <a:chExt cx="15706251" cy="934451"/>
            </a:xfrm>
          </p:grpSpPr>
          <p:sp>
            <p:nvSpPr>
              <p:cNvPr id="242" name="Rectangle"/>
              <p:cNvSpPr/>
              <p:nvPr/>
            </p:nvSpPr>
            <p:spPr>
              <a:xfrm>
                <a:off x="46428" y="706320"/>
                <a:ext cx="15613396" cy="228132"/>
              </a:xfrm>
              <a:prstGeom prst="rect">
                <a:avLst/>
              </a:prstGeom>
              <a:blipFill rotWithShape="1">
                <a:blip r:embed="rId2"/>
                <a:srcRect l="0" t="0" r="0" b="0"/>
                <a:tile tx="0" ty="0" sx="100000" sy="100000" flip="none" algn="tl"/>
              </a:blipFill>
              <a:ln w="12700" cap="flat">
                <a:noFill/>
                <a:miter lim="400000"/>
              </a:ln>
              <a:effectLst/>
            </p:spPr>
            <p:txBody>
              <a:bodyPr wrap="square" lIns="71437" tIns="71437" rIns="71437" bIns="71437" numCol="1" anchor="ctr">
                <a:noAutofit/>
              </a:bodyP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43" name="5’"/>
              <p:cNvSpPr txBox="1"/>
              <p:nvPr/>
            </p:nvSpPr>
            <p:spPr>
              <a:xfrm>
                <a:off x="0" y="0"/>
                <a:ext cx="648440" cy="8434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r>
                  <a:t>5’</a:t>
                </a:r>
              </a:p>
            </p:txBody>
          </p:sp>
          <p:sp>
            <p:nvSpPr>
              <p:cNvPr id="244" name="3’"/>
              <p:cNvSpPr txBox="1"/>
              <p:nvPr/>
            </p:nvSpPr>
            <p:spPr>
              <a:xfrm>
                <a:off x="15057812" y="0"/>
                <a:ext cx="648440" cy="8434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r>
                  <a:t>3’</a:t>
                </a:r>
              </a:p>
            </p:txBody>
          </p:sp>
        </p:grpSp>
        <p:grpSp>
          <p:nvGrpSpPr>
            <p:cNvPr id="251" name="Group"/>
            <p:cNvGrpSpPr/>
            <p:nvPr/>
          </p:nvGrpSpPr>
          <p:grpSpPr>
            <a:xfrm>
              <a:off x="0" y="618382"/>
              <a:ext cx="15902867" cy="392768"/>
              <a:chOff x="0" y="0"/>
              <a:chExt cx="15902866" cy="392766"/>
            </a:xfrm>
          </p:grpSpPr>
          <p:sp>
            <p:nvSpPr>
              <p:cNvPr id="246" name="Rounded Rectangle"/>
              <p:cNvSpPr/>
              <p:nvPr/>
            </p:nvSpPr>
            <p:spPr>
              <a:xfrm>
                <a:off x="0" y="0"/>
                <a:ext cx="3186992" cy="392767"/>
              </a:xfrm>
              <a:prstGeom prst="roundRect">
                <a:avLst>
                  <a:gd name="adj" fmla="val 50000"/>
                </a:avLst>
              </a:prstGeom>
              <a:noFill/>
              <a:ln w="25400" cap="flat">
                <a:solidFill>
                  <a:srgbClr val="E96313"/>
                </a:solidFill>
                <a:prstDash val="solid"/>
                <a:miter lim="400000"/>
              </a:ln>
              <a:effectLst/>
            </p:spPr>
            <p:txBody>
              <a:bodyPr wrap="square" lIns="71437" tIns="71437" rIns="71437" bIns="71437" numCol="1" anchor="ctr">
                <a:noAutofit/>
              </a:bodyPr>
              <a:lstStyle/>
              <a:p>
                <a:pPr>
                  <a:defRPr sz="4400">
                    <a:effectLst>
                      <a:outerShdw sx="100000" sy="100000" kx="0" ky="0" algn="b" rotWithShape="0" blurRad="25400" dist="25400" dir="2700000">
                        <a:srgbClr val="FFFFFF">
                          <a:alpha val="50000"/>
                        </a:srgbClr>
                      </a:outerShdw>
                    </a:effectLst>
                  </a:defRPr>
                </a:pPr>
              </a:p>
            </p:txBody>
          </p:sp>
          <p:sp>
            <p:nvSpPr>
              <p:cNvPr id="247" name="Rounded Rectangle"/>
              <p:cNvSpPr/>
              <p:nvPr/>
            </p:nvSpPr>
            <p:spPr>
              <a:xfrm>
                <a:off x="3178968" y="0"/>
                <a:ext cx="3186993" cy="392767"/>
              </a:xfrm>
              <a:prstGeom prst="roundRect">
                <a:avLst>
                  <a:gd name="adj" fmla="val 50000"/>
                </a:avLst>
              </a:prstGeom>
              <a:noFill/>
              <a:ln w="25400" cap="flat">
                <a:solidFill>
                  <a:srgbClr val="E96313"/>
                </a:solidFill>
                <a:prstDash val="solid"/>
                <a:miter lim="400000"/>
              </a:ln>
              <a:effectLst/>
            </p:spPr>
            <p:txBody>
              <a:bodyPr wrap="square" lIns="71437" tIns="71437" rIns="71437" bIns="71437" numCol="1" anchor="ctr">
                <a:noAutofit/>
              </a:bodyPr>
              <a:lstStyle/>
              <a:p>
                <a:pPr>
                  <a:defRPr sz="4400">
                    <a:effectLst>
                      <a:outerShdw sx="100000" sy="100000" kx="0" ky="0" algn="b" rotWithShape="0" blurRad="25400" dist="25400" dir="2700000">
                        <a:srgbClr val="FFFFFF">
                          <a:alpha val="50000"/>
                        </a:srgbClr>
                      </a:outerShdw>
                    </a:effectLst>
                  </a:defRPr>
                </a:pPr>
              </a:p>
            </p:txBody>
          </p:sp>
          <p:sp>
            <p:nvSpPr>
              <p:cNvPr id="248" name="Rounded Rectangle"/>
              <p:cNvSpPr/>
              <p:nvPr/>
            </p:nvSpPr>
            <p:spPr>
              <a:xfrm>
                <a:off x="6340078" y="0"/>
                <a:ext cx="3186992" cy="392767"/>
              </a:xfrm>
              <a:prstGeom prst="roundRect">
                <a:avLst>
                  <a:gd name="adj" fmla="val 50000"/>
                </a:avLst>
              </a:prstGeom>
              <a:noFill/>
              <a:ln w="25400" cap="flat">
                <a:solidFill>
                  <a:srgbClr val="E96313"/>
                </a:solidFill>
                <a:prstDash val="solid"/>
                <a:miter lim="400000"/>
              </a:ln>
              <a:effectLst/>
            </p:spPr>
            <p:txBody>
              <a:bodyPr wrap="square" lIns="71437" tIns="71437" rIns="71437" bIns="71437" numCol="1" anchor="ctr">
                <a:noAutofit/>
              </a:bodyPr>
              <a:lstStyle/>
              <a:p>
                <a:pPr>
                  <a:defRPr sz="4400">
                    <a:effectLst>
                      <a:outerShdw sx="100000" sy="100000" kx="0" ky="0" algn="b" rotWithShape="0" blurRad="25400" dist="25400" dir="2700000">
                        <a:srgbClr val="FFFFFF">
                          <a:alpha val="50000"/>
                        </a:srgbClr>
                      </a:outerShdw>
                    </a:effectLst>
                  </a:defRPr>
                </a:pPr>
              </a:p>
            </p:txBody>
          </p:sp>
          <p:sp>
            <p:nvSpPr>
              <p:cNvPr id="249" name="Rounded Rectangle"/>
              <p:cNvSpPr/>
              <p:nvPr/>
            </p:nvSpPr>
            <p:spPr>
              <a:xfrm>
                <a:off x="9536906" y="0"/>
                <a:ext cx="3186992" cy="392767"/>
              </a:xfrm>
              <a:prstGeom prst="roundRect">
                <a:avLst>
                  <a:gd name="adj" fmla="val 50000"/>
                </a:avLst>
              </a:prstGeom>
              <a:noFill/>
              <a:ln w="25400" cap="flat">
                <a:solidFill>
                  <a:srgbClr val="E96313"/>
                </a:solidFill>
                <a:prstDash val="solid"/>
                <a:miter lim="400000"/>
              </a:ln>
              <a:effectLst/>
            </p:spPr>
            <p:txBody>
              <a:bodyPr wrap="square" lIns="71437" tIns="71437" rIns="71437" bIns="71437" numCol="1" anchor="ctr">
                <a:noAutofit/>
              </a:bodyPr>
              <a:lstStyle/>
              <a:p>
                <a:pPr>
                  <a:defRPr sz="4400">
                    <a:effectLst>
                      <a:outerShdw sx="100000" sy="100000" kx="0" ky="0" algn="b" rotWithShape="0" blurRad="25400" dist="25400" dir="2700000">
                        <a:srgbClr val="FFFFFF">
                          <a:alpha val="50000"/>
                        </a:srgbClr>
                      </a:outerShdw>
                    </a:effectLst>
                  </a:defRPr>
                </a:pPr>
              </a:p>
            </p:txBody>
          </p:sp>
          <p:sp>
            <p:nvSpPr>
              <p:cNvPr id="250" name="Rounded Rectangle"/>
              <p:cNvSpPr/>
              <p:nvPr/>
            </p:nvSpPr>
            <p:spPr>
              <a:xfrm>
                <a:off x="12715875" y="0"/>
                <a:ext cx="3186992" cy="392767"/>
              </a:xfrm>
              <a:prstGeom prst="roundRect">
                <a:avLst>
                  <a:gd name="adj" fmla="val 50000"/>
                </a:avLst>
              </a:prstGeom>
              <a:noFill/>
              <a:ln w="25400" cap="flat">
                <a:solidFill>
                  <a:srgbClr val="E96313"/>
                </a:solidFill>
                <a:prstDash val="solid"/>
                <a:miter lim="400000"/>
              </a:ln>
              <a:effectLst/>
            </p:spPr>
            <p:txBody>
              <a:bodyPr wrap="square" lIns="71437" tIns="71437" rIns="71437" bIns="71437" numCol="1" anchor="ctr">
                <a:noAutofit/>
              </a:bodyPr>
              <a:lstStyle/>
              <a:p>
                <a:pPr>
                  <a:defRPr sz="4400">
                    <a:effectLst>
                      <a:outerShdw sx="100000" sy="100000" kx="0" ky="0" algn="b" rotWithShape="0" blurRad="25400" dist="25400" dir="2700000">
                        <a:srgbClr val="FFFFFF">
                          <a:alpha val="50000"/>
                        </a:srgbClr>
                      </a:outerShdw>
                    </a:effectLst>
                  </a:defRPr>
                </a:pPr>
              </a:p>
            </p:txBody>
          </p:sp>
        </p:grpSp>
      </p:grpSp>
      <p:sp>
        <p:nvSpPr>
          <p:cNvPr id="253" name="Rectangle"/>
          <p:cNvSpPr/>
          <p:nvPr/>
        </p:nvSpPr>
        <p:spPr>
          <a:xfrm>
            <a:off x="10742111" y="4045148"/>
            <a:ext cx="3828465" cy="353421"/>
          </a:xfrm>
          <a:prstGeom prst="rect">
            <a:avLst/>
          </a:prstGeom>
          <a:ln w="25400">
            <a:solidFill>
              <a:srgbClr val="0BC021"/>
            </a:solidFill>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54" name="Rectangle"/>
          <p:cNvSpPr/>
          <p:nvPr/>
        </p:nvSpPr>
        <p:spPr>
          <a:xfrm>
            <a:off x="12959953" y="4101726"/>
            <a:ext cx="1481352" cy="240265"/>
          </a:xfrm>
          <a:prstGeom prst="rect">
            <a:avLst/>
          </a:prstGeom>
          <a:solidFill>
            <a:schemeClr val="accent5"/>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55" name="Rectangle"/>
          <p:cNvSpPr/>
          <p:nvPr/>
        </p:nvSpPr>
        <p:spPr>
          <a:xfrm>
            <a:off x="15031640" y="5762648"/>
            <a:ext cx="1481353" cy="240265"/>
          </a:xfrm>
          <a:prstGeom prst="rect">
            <a:avLst/>
          </a:prstGeom>
          <a:solidFill>
            <a:schemeClr val="accent5"/>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56" name="Rectangle"/>
          <p:cNvSpPr/>
          <p:nvPr/>
        </p:nvSpPr>
        <p:spPr>
          <a:xfrm>
            <a:off x="10441781" y="5762648"/>
            <a:ext cx="1481352" cy="240265"/>
          </a:xfrm>
          <a:prstGeom prst="rect">
            <a:avLst/>
          </a:prstGeom>
          <a:solidFill>
            <a:schemeClr val="accent5"/>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57" name="Rectangle"/>
          <p:cNvSpPr/>
          <p:nvPr/>
        </p:nvSpPr>
        <p:spPr>
          <a:xfrm>
            <a:off x="12122097" y="4101726"/>
            <a:ext cx="703423" cy="240265"/>
          </a:xfrm>
          <a:prstGeom prst="rect">
            <a:avLst/>
          </a:prstGeom>
          <a:solidFill>
            <a:schemeClr val="accent2"/>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58" name="Rectangle"/>
          <p:cNvSpPr/>
          <p:nvPr/>
        </p:nvSpPr>
        <p:spPr>
          <a:xfrm>
            <a:off x="9621784" y="5762648"/>
            <a:ext cx="703423" cy="240265"/>
          </a:xfrm>
          <a:prstGeom prst="rect">
            <a:avLst/>
          </a:prstGeom>
          <a:solidFill>
            <a:schemeClr val="accent2"/>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59" name="Rectangle"/>
          <p:cNvSpPr/>
          <p:nvPr/>
        </p:nvSpPr>
        <p:spPr>
          <a:xfrm>
            <a:off x="19373003" y="5762648"/>
            <a:ext cx="703423" cy="240265"/>
          </a:xfrm>
          <a:prstGeom prst="rect">
            <a:avLst/>
          </a:prstGeom>
          <a:solidFill>
            <a:schemeClr val="accent2"/>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60" name="Rectangle"/>
          <p:cNvSpPr/>
          <p:nvPr/>
        </p:nvSpPr>
        <p:spPr>
          <a:xfrm>
            <a:off x="10962981" y="4101726"/>
            <a:ext cx="862414" cy="240265"/>
          </a:xfrm>
          <a:prstGeom prst="rect">
            <a:avLst/>
          </a:prstGeom>
          <a:solidFill>
            <a:schemeClr val="accent1">
              <a:hueOff val="-784874"/>
              <a:satOff val="3434"/>
              <a:lumOff val="8235"/>
            </a:schemeClr>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61" name="Rectangle"/>
          <p:cNvSpPr/>
          <p:nvPr/>
        </p:nvSpPr>
        <p:spPr>
          <a:xfrm>
            <a:off x="8374907" y="5762648"/>
            <a:ext cx="862413" cy="240265"/>
          </a:xfrm>
          <a:prstGeom prst="rect">
            <a:avLst/>
          </a:prstGeom>
          <a:solidFill>
            <a:schemeClr val="accent1">
              <a:hueOff val="-784874"/>
              <a:satOff val="3434"/>
              <a:lumOff val="8235"/>
            </a:schemeClr>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62" name="Rectangle"/>
          <p:cNvSpPr/>
          <p:nvPr/>
        </p:nvSpPr>
        <p:spPr>
          <a:xfrm>
            <a:off x="16679516" y="5762648"/>
            <a:ext cx="862414" cy="240265"/>
          </a:xfrm>
          <a:prstGeom prst="rect">
            <a:avLst/>
          </a:prstGeom>
          <a:solidFill>
            <a:schemeClr val="accent1">
              <a:hueOff val="-784874"/>
              <a:satOff val="3434"/>
              <a:lumOff val="8235"/>
            </a:schemeClr>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70" name="Connection Line"/>
          <p:cNvSpPr/>
          <p:nvPr/>
        </p:nvSpPr>
        <p:spPr>
          <a:xfrm>
            <a:off x="8249920" y="6012180"/>
            <a:ext cx="2225040" cy="596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8594"/>
                </a:lnTo>
                <a:lnTo>
                  <a:pt x="21600" y="8594"/>
                </a:lnTo>
                <a:lnTo>
                  <a:pt x="21600" y="0"/>
                </a:lnTo>
              </a:path>
            </a:pathLst>
          </a:custGeom>
          <a:ln w="50800">
            <a:solidFill>
              <a:schemeClr val="accent5">
                <a:satOff val="3041"/>
                <a:lumOff val="6293"/>
              </a:schemeClr>
            </a:solidFill>
            <a:miter lim="400000"/>
            <a:headEnd type="stealth"/>
          </a:ln>
        </p:spPr>
        <p:txBody>
          <a:bodyPr/>
          <a:lstStyle/>
          <a:p>
            <a:pPr/>
          </a:p>
        </p:txBody>
      </p:sp>
      <p:sp>
        <p:nvSpPr>
          <p:cNvPr id="271" name="Connection Line"/>
          <p:cNvSpPr/>
          <p:nvPr/>
        </p:nvSpPr>
        <p:spPr>
          <a:xfrm>
            <a:off x="8365490" y="6013450"/>
            <a:ext cx="1306830" cy="596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9283"/>
                </a:lnTo>
                <a:lnTo>
                  <a:pt x="21600" y="9283"/>
                </a:lnTo>
                <a:lnTo>
                  <a:pt x="21600" y="0"/>
                </a:lnTo>
              </a:path>
            </a:pathLst>
          </a:custGeom>
          <a:ln w="50800">
            <a:solidFill>
              <a:schemeClr val="accent2"/>
            </a:solidFill>
            <a:miter lim="400000"/>
            <a:headEnd type="stealth"/>
          </a:ln>
        </p:spPr>
        <p:txBody>
          <a:bodyPr/>
          <a:lstStyle/>
          <a:p>
            <a:pPr/>
          </a:p>
        </p:txBody>
      </p:sp>
      <p:sp>
        <p:nvSpPr>
          <p:cNvPr id="272" name="Connection Line"/>
          <p:cNvSpPr/>
          <p:nvPr/>
        </p:nvSpPr>
        <p:spPr>
          <a:xfrm>
            <a:off x="18098770" y="6012180"/>
            <a:ext cx="1306831" cy="5956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9257"/>
                </a:lnTo>
                <a:lnTo>
                  <a:pt x="21600" y="9257"/>
                </a:lnTo>
                <a:lnTo>
                  <a:pt x="21600" y="0"/>
                </a:lnTo>
              </a:path>
            </a:pathLst>
          </a:custGeom>
          <a:ln w="50800">
            <a:solidFill>
              <a:schemeClr val="accent2"/>
            </a:solidFill>
            <a:miter lim="400000"/>
            <a:headEnd type="stealth"/>
          </a:ln>
        </p:spPr>
        <p:txBody>
          <a:bodyPr/>
          <a:lstStyle/>
          <a:p>
            <a:pPr/>
          </a:p>
        </p:txBody>
      </p:sp>
      <p:sp>
        <p:nvSpPr>
          <p:cNvPr id="273" name="Connection Line"/>
          <p:cNvSpPr/>
          <p:nvPr/>
        </p:nvSpPr>
        <p:spPr>
          <a:xfrm>
            <a:off x="12844780" y="6012180"/>
            <a:ext cx="2225040" cy="596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8594"/>
                </a:lnTo>
                <a:lnTo>
                  <a:pt x="21600" y="8594"/>
                </a:lnTo>
                <a:lnTo>
                  <a:pt x="21600" y="0"/>
                </a:lnTo>
              </a:path>
            </a:pathLst>
          </a:custGeom>
          <a:ln w="50800">
            <a:solidFill>
              <a:schemeClr val="accent5">
                <a:satOff val="3041"/>
                <a:lumOff val="6293"/>
              </a:schemeClr>
            </a:solidFill>
            <a:miter lim="400000"/>
            <a:headEnd type="stealth"/>
          </a:ln>
        </p:spPr>
        <p:txBody>
          <a:bodyPr/>
          <a:lstStyle/>
          <a:p>
            <a:pPr/>
          </a:p>
        </p:txBody>
      </p:sp>
      <p:sp>
        <p:nvSpPr>
          <p:cNvPr id="274" name="Connection Line"/>
          <p:cNvSpPr/>
          <p:nvPr/>
        </p:nvSpPr>
        <p:spPr>
          <a:xfrm>
            <a:off x="8138160" y="6029960"/>
            <a:ext cx="236221" cy="5600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9894"/>
                </a:lnTo>
                <a:lnTo>
                  <a:pt x="21600" y="9894"/>
                </a:lnTo>
                <a:lnTo>
                  <a:pt x="21600" y="0"/>
                </a:lnTo>
              </a:path>
            </a:pathLst>
          </a:custGeom>
          <a:ln w="50800">
            <a:solidFill>
              <a:schemeClr val="accent1">
                <a:hueOff val="-784874"/>
                <a:satOff val="3434"/>
                <a:lumOff val="8235"/>
              </a:schemeClr>
            </a:solidFill>
            <a:miter lim="400000"/>
            <a:headEnd type="stealth"/>
          </a:ln>
        </p:spPr>
        <p:txBody>
          <a:bodyPr/>
          <a:lstStyle/>
          <a:p>
            <a:pPr/>
          </a:p>
        </p:txBody>
      </p:sp>
      <p:sp>
        <p:nvSpPr>
          <p:cNvPr id="275" name="Connection Line"/>
          <p:cNvSpPr/>
          <p:nvPr/>
        </p:nvSpPr>
        <p:spPr>
          <a:xfrm>
            <a:off x="16466820" y="6029960"/>
            <a:ext cx="234951" cy="5600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9894"/>
                </a:lnTo>
                <a:lnTo>
                  <a:pt x="21600" y="9894"/>
                </a:lnTo>
                <a:lnTo>
                  <a:pt x="21600" y="0"/>
                </a:lnTo>
              </a:path>
            </a:pathLst>
          </a:custGeom>
          <a:ln w="50800">
            <a:solidFill>
              <a:schemeClr val="accent1">
                <a:hueOff val="-784874"/>
                <a:satOff val="3434"/>
                <a:lumOff val="8235"/>
              </a:schemeClr>
            </a:solidFill>
            <a:miter lim="400000"/>
            <a:headEnd type="stealth"/>
          </a:ln>
        </p:spPr>
        <p:txBody>
          <a:bodyPr/>
          <a:lstStyle/>
          <a:p>
            <a:pPr/>
          </a:p>
        </p:txBody>
      </p:sp>
      <p:sp>
        <p:nvSpPr>
          <p:cNvPr id="269" name="Rectangle"/>
          <p:cNvSpPr/>
          <p:nvPr/>
        </p:nvSpPr>
        <p:spPr>
          <a:xfrm>
            <a:off x="7627729" y="5708150"/>
            <a:ext cx="5511530" cy="353421"/>
          </a:xfrm>
          <a:prstGeom prst="rect">
            <a:avLst/>
          </a:prstGeom>
          <a:ln w="25400">
            <a:solidFill>
              <a:srgbClr val="0BC021"/>
            </a:solidFill>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6" grpId="1" accel="50000" decel="50000" fill="hold">
                                  <p:stCondLst>
                                    <p:cond delay="0"/>
                                  </p:stCondLst>
                                  <p:childTnLst>
                                    <p:animScale>
                                      <p:cBhvr>
                                        <p:cTn id="6" dur="1000" fill="hold"/>
                                        <p:tgtEl>
                                          <p:spTgt spid="252"/>
                                        </p:tgtEl>
                                      </p:cBhvr>
                                      <p:by x="150000" y="150000"/>
                                    </p:animScale>
                                  </p:childTnLst>
                                </p:cTn>
                              </p:par>
                            </p:childTnLst>
                          </p:cTn>
                        </p:par>
                        <p:par>
                          <p:cTn id="7" fill="hold">
                            <p:stCondLst>
                              <p:cond delay="1000"/>
                            </p:stCondLst>
                            <p:childTnLst>
                              <p:par>
                                <p:cTn id="8" presetClass="entr" nodeType="afterEffect" presetSubtype="0" presetID="1" grpId="2" fill="hold">
                                  <p:stCondLst>
                                    <p:cond delay="3000"/>
                                  </p:stCondLst>
                                  <p:iterate type="el" backwards="0">
                                    <p:tmAbs val="0"/>
                                  </p:iterate>
                                  <p:childTnLst>
                                    <p:set>
                                      <p:cBhvr>
                                        <p:cTn id="9" fill="hold"/>
                                        <p:tgtEl>
                                          <p:spTgt spid="25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ID="9" grpId="3" fill="hold">
                                  <p:stCondLst>
                                    <p:cond delay="0"/>
                                  </p:stCondLst>
                                  <p:iterate type="el" backwards="0">
                                    <p:tmAbs val="0"/>
                                  </p:iterate>
                                  <p:childTnLst>
                                    <p:set>
                                      <p:cBhvr>
                                        <p:cTn id="13" fill="hold"/>
                                        <p:tgtEl>
                                          <p:spTgt spid="254"/>
                                        </p:tgtEl>
                                        <p:attrNameLst>
                                          <p:attrName>style.visibility</p:attrName>
                                        </p:attrNameLst>
                                      </p:cBhvr>
                                      <p:to>
                                        <p:strVal val="visible"/>
                                      </p:to>
                                    </p:set>
                                    <p:animEffect filter="dissolve" transition="in">
                                      <p:cBhvr>
                                        <p:cTn id="14" dur="300"/>
                                        <p:tgtEl>
                                          <p:spTgt spid="254"/>
                                        </p:tgtEl>
                                      </p:cBhvr>
                                    </p:animEffect>
                                  </p:childTnLst>
                                </p:cTn>
                              </p:par>
                            </p:childTnLst>
                          </p:cTn>
                        </p:par>
                        <p:par>
                          <p:cTn id="15" fill="hold">
                            <p:stCondLst>
                              <p:cond delay="300"/>
                            </p:stCondLst>
                            <p:childTnLst>
                              <p:par>
                                <p:cTn id="16" presetClass="entr" nodeType="afterEffect" presetID="9" grpId="4" fill="hold">
                                  <p:stCondLst>
                                    <p:cond delay="1000"/>
                                  </p:stCondLst>
                                  <p:iterate type="el" backwards="0">
                                    <p:tmAbs val="0"/>
                                  </p:iterate>
                                  <p:childTnLst>
                                    <p:set>
                                      <p:cBhvr>
                                        <p:cTn id="17" fill="hold"/>
                                        <p:tgtEl>
                                          <p:spTgt spid="255"/>
                                        </p:tgtEl>
                                        <p:attrNameLst>
                                          <p:attrName>style.visibility</p:attrName>
                                        </p:attrNameLst>
                                      </p:cBhvr>
                                      <p:to>
                                        <p:strVal val="visible"/>
                                      </p:to>
                                    </p:set>
                                    <p:animEffect filter="dissolve" transition="in">
                                      <p:cBhvr>
                                        <p:cTn id="18" dur="300"/>
                                        <p:tgtEl>
                                          <p:spTgt spid="255"/>
                                        </p:tgtEl>
                                      </p:cBhvr>
                                    </p:animEffect>
                                  </p:childTnLst>
                                </p:cTn>
                              </p:par>
                            </p:childTnLst>
                          </p:cTn>
                        </p:par>
                        <p:par>
                          <p:cTn id="19" fill="hold">
                            <p:stCondLst>
                              <p:cond delay="1600"/>
                            </p:stCondLst>
                            <p:childTnLst>
                              <p:par>
                                <p:cTn id="20" presetClass="entr" nodeType="afterEffect" presetID="9" grpId="5" fill="hold">
                                  <p:stCondLst>
                                    <p:cond delay="0"/>
                                  </p:stCondLst>
                                  <p:iterate type="el" backwards="0">
                                    <p:tmAbs val="0"/>
                                  </p:iterate>
                                  <p:childTnLst>
                                    <p:set>
                                      <p:cBhvr>
                                        <p:cTn id="21" fill="hold"/>
                                        <p:tgtEl>
                                          <p:spTgt spid="256"/>
                                        </p:tgtEl>
                                        <p:attrNameLst>
                                          <p:attrName>style.visibility</p:attrName>
                                        </p:attrNameLst>
                                      </p:cBhvr>
                                      <p:to>
                                        <p:strVal val="visible"/>
                                      </p:to>
                                    </p:set>
                                    <p:animEffect filter="dissolve" transition="in">
                                      <p:cBhvr>
                                        <p:cTn id="22" dur="300"/>
                                        <p:tgtEl>
                                          <p:spTgt spid="256"/>
                                        </p:tgtEl>
                                      </p:cBhvr>
                                    </p:animEffect>
                                  </p:childTnLst>
                                </p:cTn>
                              </p:par>
                            </p:childTnLst>
                          </p:cTn>
                        </p:par>
                        <p:par>
                          <p:cTn id="23" fill="hold">
                            <p:stCondLst>
                              <p:cond delay="1900"/>
                            </p:stCondLst>
                            <p:childTnLst>
                              <p:par>
                                <p:cTn id="24" presetClass="entr" nodeType="afterEffect" presetID="9" grpId="6" fill="hold">
                                  <p:stCondLst>
                                    <p:cond delay="1000"/>
                                  </p:stCondLst>
                                  <p:iterate type="el" backwards="0">
                                    <p:tmAbs val="0"/>
                                  </p:iterate>
                                  <p:childTnLst>
                                    <p:set>
                                      <p:cBhvr>
                                        <p:cTn id="25" fill="hold"/>
                                        <p:tgtEl>
                                          <p:spTgt spid="257"/>
                                        </p:tgtEl>
                                        <p:attrNameLst>
                                          <p:attrName>style.visibility</p:attrName>
                                        </p:attrNameLst>
                                      </p:cBhvr>
                                      <p:to>
                                        <p:strVal val="visible"/>
                                      </p:to>
                                    </p:set>
                                    <p:animEffect filter="dissolve" transition="in">
                                      <p:cBhvr>
                                        <p:cTn id="26" dur="300"/>
                                        <p:tgtEl>
                                          <p:spTgt spid="257"/>
                                        </p:tgtEl>
                                      </p:cBhvr>
                                    </p:animEffect>
                                  </p:childTnLst>
                                </p:cTn>
                              </p:par>
                            </p:childTnLst>
                          </p:cTn>
                        </p:par>
                        <p:par>
                          <p:cTn id="27" fill="hold">
                            <p:stCondLst>
                              <p:cond delay="3200"/>
                            </p:stCondLst>
                            <p:childTnLst>
                              <p:par>
                                <p:cTn id="28" presetClass="entr" nodeType="afterEffect" presetID="9" grpId="7" fill="hold">
                                  <p:stCondLst>
                                    <p:cond delay="1000"/>
                                  </p:stCondLst>
                                  <p:iterate type="el" backwards="0">
                                    <p:tmAbs val="0"/>
                                  </p:iterate>
                                  <p:childTnLst>
                                    <p:set>
                                      <p:cBhvr>
                                        <p:cTn id="29" fill="hold"/>
                                        <p:tgtEl>
                                          <p:spTgt spid="258"/>
                                        </p:tgtEl>
                                        <p:attrNameLst>
                                          <p:attrName>style.visibility</p:attrName>
                                        </p:attrNameLst>
                                      </p:cBhvr>
                                      <p:to>
                                        <p:strVal val="visible"/>
                                      </p:to>
                                    </p:set>
                                    <p:animEffect filter="dissolve" transition="in">
                                      <p:cBhvr>
                                        <p:cTn id="30" dur="300"/>
                                        <p:tgtEl>
                                          <p:spTgt spid="258"/>
                                        </p:tgtEl>
                                      </p:cBhvr>
                                    </p:animEffect>
                                  </p:childTnLst>
                                </p:cTn>
                              </p:par>
                            </p:childTnLst>
                          </p:cTn>
                        </p:par>
                        <p:par>
                          <p:cTn id="31" fill="hold">
                            <p:stCondLst>
                              <p:cond delay="4500"/>
                            </p:stCondLst>
                            <p:childTnLst>
                              <p:par>
                                <p:cTn id="32" presetClass="entr" nodeType="afterEffect" presetID="9" grpId="8" fill="hold">
                                  <p:stCondLst>
                                    <p:cond delay="0"/>
                                  </p:stCondLst>
                                  <p:iterate type="el" backwards="0">
                                    <p:tmAbs val="0"/>
                                  </p:iterate>
                                  <p:childTnLst>
                                    <p:set>
                                      <p:cBhvr>
                                        <p:cTn id="33" fill="hold"/>
                                        <p:tgtEl>
                                          <p:spTgt spid="259"/>
                                        </p:tgtEl>
                                        <p:attrNameLst>
                                          <p:attrName>style.visibility</p:attrName>
                                        </p:attrNameLst>
                                      </p:cBhvr>
                                      <p:to>
                                        <p:strVal val="visible"/>
                                      </p:to>
                                    </p:set>
                                    <p:animEffect filter="dissolve" transition="in">
                                      <p:cBhvr>
                                        <p:cTn id="34" dur="300"/>
                                        <p:tgtEl>
                                          <p:spTgt spid="259"/>
                                        </p:tgtEl>
                                      </p:cBhvr>
                                    </p:animEffect>
                                  </p:childTnLst>
                                </p:cTn>
                              </p:par>
                            </p:childTnLst>
                          </p:cTn>
                        </p:par>
                        <p:par>
                          <p:cTn id="35" fill="hold">
                            <p:stCondLst>
                              <p:cond delay="4800"/>
                            </p:stCondLst>
                            <p:childTnLst>
                              <p:par>
                                <p:cTn id="36" presetClass="entr" nodeType="afterEffect" presetID="9" grpId="9" fill="hold">
                                  <p:stCondLst>
                                    <p:cond delay="1000"/>
                                  </p:stCondLst>
                                  <p:iterate type="el" backwards="0">
                                    <p:tmAbs val="0"/>
                                  </p:iterate>
                                  <p:childTnLst>
                                    <p:set>
                                      <p:cBhvr>
                                        <p:cTn id="37" fill="hold"/>
                                        <p:tgtEl>
                                          <p:spTgt spid="260"/>
                                        </p:tgtEl>
                                        <p:attrNameLst>
                                          <p:attrName>style.visibility</p:attrName>
                                        </p:attrNameLst>
                                      </p:cBhvr>
                                      <p:to>
                                        <p:strVal val="visible"/>
                                      </p:to>
                                    </p:set>
                                    <p:animEffect filter="dissolve" transition="in">
                                      <p:cBhvr>
                                        <p:cTn id="38" dur="300"/>
                                        <p:tgtEl>
                                          <p:spTgt spid="260"/>
                                        </p:tgtEl>
                                      </p:cBhvr>
                                    </p:animEffect>
                                  </p:childTnLst>
                                </p:cTn>
                              </p:par>
                            </p:childTnLst>
                          </p:cTn>
                        </p:par>
                        <p:par>
                          <p:cTn id="39" fill="hold">
                            <p:stCondLst>
                              <p:cond delay="6100"/>
                            </p:stCondLst>
                            <p:childTnLst>
                              <p:par>
                                <p:cTn id="40" presetClass="entr" nodeType="afterEffect" presetID="9" grpId="10" fill="hold">
                                  <p:stCondLst>
                                    <p:cond delay="1000"/>
                                  </p:stCondLst>
                                  <p:iterate type="el" backwards="0">
                                    <p:tmAbs val="0"/>
                                  </p:iterate>
                                  <p:childTnLst>
                                    <p:set>
                                      <p:cBhvr>
                                        <p:cTn id="41" fill="hold"/>
                                        <p:tgtEl>
                                          <p:spTgt spid="261"/>
                                        </p:tgtEl>
                                        <p:attrNameLst>
                                          <p:attrName>style.visibility</p:attrName>
                                        </p:attrNameLst>
                                      </p:cBhvr>
                                      <p:to>
                                        <p:strVal val="visible"/>
                                      </p:to>
                                    </p:set>
                                    <p:animEffect filter="dissolve" transition="in">
                                      <p:cBhvr>
                                        <p:cTn id="42" dur="300"/>
                                        <p:tgtEl>
                                          <p:spTgt spid="261"/>
                                        </p:tgtEl>
                                      </p:cBhvr>
                                    </p:animEffect>
                                  </p:childTnLst>
                                </p:cTn>
                              </p:par>
                            </p:childTnLst>
                          </p:cTn>
                        </p:par>
                        <p:par>
                          <p:cTn id="43" fill="hold">
                            <p:stCondLst>
                              <p:cond delay="7400"/>
                            </p:stCondLst>
                            <p:childTnLst>
                              <p:par>
                                <p:cTn id="44" presetClass="entr" nodeType="afterEffect" presetID="9" grpId="11" fill="hold">
                                  <p:stCondLst>
                                    <p:cond delay="0"/>
                                  </p:stCondLst>
                                  <p:iterate type="el" backwards="0">
                                    <p:tmAbs val="0"/>
                                  </p:iterate>
                                  <p:childTnLst>
                                    <p:set>
                                      <p:cBhvr>
                                        <p:cTn id="45" fill="hold"/>
                                        <p:tgtEl>
                                          <p:spTgt spid="262"/>
                                        </p:tgtEl>
                                        <p:attrNameLst>
                                          <p:attrName>style.visibility</p:attrName>
                                        </p:attrNameLst>
                                      </p:cBhvr>
                                      <p:to>
                                        <p:strVal val="visible"/>
                                      </p:to>
                                    </p:set>
                                    <p:animEffect filter="dissolve" transition="in">
                                      <p:cBhvr>
                                        <p:cTn id="46" dur="300"/>
                                        <p:tgtEl>
                                          <p:spTgt spid="262"/>
                                        </p:tgtEl>
                                      </p:cBhvr>
                                    </p:animEffec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2" fill="hold">
                                  <p:stCondLst>
                                    <p:cond delay="0"/>
                                  </p:stCondLst>
                                  <p:iterate type="el" backwards="0">
                                    <p:tmAbs val="0"/>
                                  </p:iterate>
                                  <p:childTnLst>
                                    <p:set>
                                      <p:cBhvr>
                                        <p:cTn id="50" fill="hold"/>
                                        <p:tgtEl>
                                          <p:spTgt spid="270"/>
                                        </p:tgtEl>
                                        <p:attrNameLst>
                                          <p:attrName>style.visibility</p:attrName>
                                        </p:attrNameLst>
                                      </p:cBhvr>
                                      <p:to>
                                        <p:strVal val="visible"/>
                                      </p:to>
                                    </p:set>
                                  </p:childTnLst>
                                </p:cTn>
                              </p:par>
                            </p:childTnLst>
                          </p:cTn>
                        </p:par>
                        <p:par>
                          <p:cTn id="51" fill="hold">
                            <p:stCondLst>
                              <p:cond delay="0"/>
                            </p:stCondLst>
                            <p:childTnLst>
                              <p:par>
                                <p:cTn id="52" presetClass="entr" nodeType="afterEffect" presetSubtype="0" presetID="1" grpId="13" fill="hold">
                                  <p:stCondLst>
                                    <p:cond delay="0"/>
                                  </p:stCondLst>
                                  <p:iterate type="el" backwards="0">
                                    <p:tmAbs val="0"/>
                                  </p:iterate>
                                  <p:childTnLst>
                                    <p:set>
                                      <p:cBhvr>
                                        <p:cTn id="53" fill="hold"/>
                                        <p:tgtEl>
                                          <p:spTgt spid="27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Class="entr" nodeType="clickEffect" presetSubtype="0" presetID="1" grpId="14" fill="hold">
                                  <p:stCondLst>
                                    <p:cond delay="0"/>
                                  </p:stCondLst>
                                  <p:iterate type="el" backwards="0">
                                    <p:tmAbs val="0"/>
                                  </p:iterate>
                                  <p:childTnLst>
                                    <p:set>
                                      <p:cBhvr>
                                        <p:cTn id="57" fill="hold"/>
                                        <p:tgtEl>
                                          <p:spTgt spid="271"/>
                                        </p:tgtEl>
                                        <p:attrNameLst>
                                          <p:attrName>style.visibility</p:attrName>
                                        </p:attrNameLst>
                                      </p:cBhvr>
                                      <p:to>
                                        <p:strVal val="visible"/>
                                      </p:to>
                                    </p:set>
                                  </p:childTnLst>
                                </p:cTn>
                              </p:par>
                            </p:childTnLst>
                          </p:cTn>
                        </p:par>
                        <p:par>
                          <p:cTn id="58" fill="hold">
                            <p:stCondLst>
                              <p:cond delay="0"/>
                            </p:stCondLst>
                            <p:childTnLst>
                              <p:par>
                                <p:cTn id="59" presetClass="entr" nodeType="afterEffect" presetSubtype="0" presetID="1" grpId="15" fill="hold">
                                  <p:stCondLst>
                                    <p:cond delay="0"/>
                                  </p:stCondLst>
                                  <p:iterate type="el" backwards="0">
                                    <p:tmAbs val="0"/>
                                  </p:iterate>
                                  <p:childTnLst>
                                    <p:set>
                                      <p:cBhvr>
                                        <p:cTn id="60" fill="hold"/>
                                        <p:tgtEl>
                                          <p:spTgt spid="272"/>
                                        </p:tgtEl>
                                        <p:attrNameLst>
                                          <p:attrName>style.visibility</p:attrName>
                                        </p:attrNameLst>
                                      </p:cBhvr>
                                      <p:to>
                                        <p:strVal val="visible"/>
                                      </p:to>
                                    </p:set>
                                  </p:childTnLst>
                                </p:cTn>
                              </p:par>
                            </p:childTnLst>
                          </p:cTn>
                        </p:par>
                        <p:par>
                          <p:cTn id="61" fill="hold">
                            <p:stCondLst>
                              <p:cond delay="0"/>
                            </p:stCondLst>
                            <p:childTnLst>
                              <p:par>
                                <p:cTn id="62" presetClass="entr" nodeType="afterEffect" presetSubtype="0" presetID="1" grpId="16" fill="hold">
                                  <p:stCondLst>
                                    <p:cond delay="0"/>
                                  </p:stCondLst>
                                  <p:iterate type="el" backwards="0">
                                    <p:tmAbs val="0"/>
                                  </p:iterate>
                                  <p:childTnLst>
                                    <p:set>
                                      <p:cBhvr>
                                        <p:cTn id="63" fill="hold"/>
                                        <p:tgtEl>
                                          <p:spTgt spid="274"/>
                                        </p:tgtEl>
                                        <p:attrNameLst>
                                          <p:attrName>style.visibility</p:attrName>
                                        </p:attrNameLst>
                                      </p:cBhvr>
                                      <p:to>
                                        <p:strVal val="visible"/>
                                      </p:to>
                                    </p:set>
                                  </p:childTnLst>
                                </p:cTn>
                              </p:par>
                            </p:childTnLst>
                          </p:cTn>
                        </p:par>
                        <p:par>
                          <p:cTn id="64" fill="hold">
                            <p:stCondLst>
                              <p:cond delay="0"/>
                            </p:stCondLst>
                            <p:childTnLst>
                              <p:par>
                                <p:cTn id="65" presetClass="entr" nodeType="afterEffect" presetSubtype="0" presetID="1" grpId="17" fill="hold">
                                  <p:stCondLst>
                                    <p:cond delay="0"/>
                                  </p:stCondLst>
                                  <p:iterate type="el" backwards="0">
                                    <p:tmAbs val="0"/>
                                  </p:iterate>
                                  <p:childTnLst>
                                    <p:set>
                                      <p:cBhvr>
                                        <p:cTn id="66" fill="hold"/>
                                        <p:tgtEl>
                                          <p:spTgt spid="27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Class="entr" nodeType="clickEffect" presetSubtype="0" presetID="1" grpId="18" fill="hold">
                                  <p:stCondLst>
                                    <p:cond delay="0"/>
                                  </p:stCondLst>
                                  <p:iterate type="el" backwards="0">
                                    <p:tmAbs val="0"/>
                                  </p:iterate>
                                  <p:childTnLst>
                                    <p:set>
                                      <p:cBhvr>
                                        <p:cTn id="70" fill="hold"/>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4" grpId="3"/>
      <p:bldP build="whole" bldLvl="1" animBg="1" rev="0" advAuto="0" spid="274" grpId="16"/>
      <p:bldP build="whole" bldLvl="1" animBg="1" rev="0" advAuto="0" spid="270" grpId="12"/>
      <p:bldP build="whole" bldLvl="1" animBg="1" rev="0" advAuto="0" spid="275" grpId="17"/>
      <p:bldP build="whole" bldLvl="1" animBg="1" rev="0" advAuto="0" spid="269" grpId="18"/>
      <p:bldP build="whole" bldLvl="1" animBg="1" rev="0" advAuto="0" spid="253" grpId="2"/>
      <p:bldP build="whole" bldLvl="1" animBg="1" rev="0" advAuto="0" spid="252" grpId="1"/>
      <p:bldP build="whole" bldLvl="1" animBg="1" rev="0" advAuto="0" spid="273" grpId="13"/>
      <p:bldP build="whole" bldLvl="1" animBg="1" rev="0" advAuto="0" spid="272" grpId="15"/>
      <p:bldP build="whole" bldLvl="1" animBg="1" rev="0" advAuto="0" spid="255" grpId="4"/>
      <p:bldP build="whole" bldLvl="1" animBg="1" rev="0" advAuto="0" spid="258" grpId="7"/>
      <p:bldP build="whole" bldLvl="1" animBg="1" rev="0" advAuto="0" spid="259" grpId="8"/>
      <p:bldP build="whole" bldLvl="1" animBg="1" rev="0" advAuto="0" spid="271" grpId="14"/>
      <p:bldP build="whole" bldLvl="1" animBg="1" rev="0" advAuto="0" spid="261" grpId="10"/>
      <p:bldP build="whole" bldLvl="1" animBg="1" rev="0" advAuto="0" spid="262" grpId="11"/>
      <p:bldP build="whole" bldLvl="1" animBg="1" rev="0" advAuto="0" spid="257" grpId="6"/>
      <p:bldP build="whole" bldLvl="1" animBg="1" rev="0" advAuto="0" spid="260" grpId="9"/>
      <p:bldP build="whole" bldLvl="1" animBg="1" rev="0" advAuto="0" spid="256" grpId="5"/>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Rectangle"/>
          <p:cNvSpPr/>
          <p:nvPr/>
        </p:nvSpPr>
        <p:spPr>
          <a:xfrm>
            <a:off x="11821569" y="5762648"/>
            <a:ext cx="1287037" cy="240265"/>
          </a:xfrm>
          <a:prstGeom prst="rect">
            <a:avLst/>
          </a:prstGeom>
          <a:solidFill>
            <a:srgbClr val="000000"/>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78" name="Rectangle"/>
          <p:cNvSpPr/>
          <p:nvPr/>
        </p:nvSpPr>
        <p:spPr>
          <a:xfrm>
            <a:off x="13839679" y="4101726"/>
            <a:ext cx="703423" cy="240265"/>
          </a:xfrm>
          <a:prstGeom prst="rect">
            <a:avLst/>
          </a:prstGeom>
          <a:solidFill>
            <a:srgbClr val="000000"/>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79" name="Rectangle"/>
          <p:cNvSpPr/>
          <p:nvPr/>
        </p:nvSpPr>
        <p:spPr>
          <a:xfrm>
            <a:off x="10031783" y="5764727"/>
            <a:ext cx="703423" cy="236106"/>
          </a:xfrm>
          <a:prstGeom prst="rect">
            <a:avLst/>
          </a:prstGeom>
          <a:solidFill>
            <a:srgbClr val="000000"/>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80" name="Rectangle"/>
          <p:cNvSpPr/>
          <p:nvPr/>
        </p:nvSpPr>
        <p:spPr>
          <a:xfrm>
            <a:off x="12559756" y="4101726"/>
            <a:ext cx="703423" cy="240265"/>
          </a:xfrm>
          <a:prstGeom prst="rect">
            <a:avLst/>
          </a:prstGeom>
          <a:solidFill>
            <a:srgbClr val="000000"/>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81" name="Rectangle"/>
          <p:cNvSpPr/>
          <p:nvPr/>
        </p:nvSpPr>
        <p:spPr>
          <a:xfrm>
            <a:off x="9059319" y="5762648"/>
            <a:ext cx="703423" cy="240265"/>
          </a:xfrm>
          <a:prstGeom prst="rect">
            <a:avLst/>
          </a:prstGeom>
          <a:solidFill>
            <a:srgbClr val="000000"/>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82" name="Rectangle"/>
          <p:cNvSpPr/>
          <p:nvPr/>
        </p:nvSpPr>
        <p:spPr>
          <a:xfrm>
            <a:off x="11802372" y="4101726"/>
            <a:ext cx="358375" cy="240265"/>
          </a:xfrm>
          <a:prstGeom prst="rect">
            <a:avLst/>
          </a:prstGeom>
          <a:solidFill>
            <a:srgbClr val="000000"/>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83" name="Strategy"/>
          <p:cNvSpPr txBox="1"/>
          <p:nvPr>
            <p:ph type="title"/>
          </p:nvPr>
        </p:nvSpPr>
        <p:spPr>
          <a:prstGeom prst="rect">
            <a:avLst/>
          </a:prstGeom>
        </p:spPr>
        <p:txBody>
          <a:bodyPr/>
          <a:lstStyle/>
          <a:p>
            <a:pPr/>
            <a:r>
              <a:t>Strategy</a:t>
            </a:r>
          </a:p>
        </p:txBody>
      </p:sp>
      <p:sp>
        <p:nvSpPr>
          <p:cNvPr id="284" name="Rectangle"/>
          <p:cNvSpPr/>
          <p:nvPr/>
        </p:nvSpPr>
        <p:spPr>
          <a:xfrm>
            <a:off x="10742111" y="4045148"/>
            <a:ext cx="3828465" cy="353421"/>
          </a:xfrm>
          <a:prstGeom prst="rect">
            <a:avLst/>
          </a:prstGeom>
          <a:ln w="25400">
            <a:solidFill>
              <a:srgbClr val="0BC021"/>
            </a:solidFill>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85" name="Rectangle"/>
          <p:cNvSpPr/>
          <p:nvPr/>
        </p:nvSpPr>
        <p:spPr>
          <a:xfrm>
            <a:off x="12959953" y="4101726"/>
            <a:ext cx="1481352" cy="240265"/>
          </a:xfrm>
          <a:prstGeom prst="rect">
            <a:avLst/>
          </a:prstGeom>
          <a:solidFill>
            <a:schemeClr val="accent5"/>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86" name="Rectangle"/>
          <p:cNvSpPr/>
          <p:nvPr/>
        </p:nvSpPr>
        <p:spPr>
          <a:xfrm>
            <a:off x="10441781" y="5762648"/>
            <a:ext cx="1481352" cy="240265"/>
          </a:xfrm>
          <a:prstGeom prst="rect">
            <a:avLst/>
          </a:prstGeom>
          <a:solidFill>
            <a:schemeClr val="accent5"/>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87" name="Rectangle"/>
          <p:cNvSpPr/>
          <p:nvPr/>
        </p:nvSpPr>
        <p:spPr>
          <a:xfrm>
            <a:off x="12122097" y="4101726"/>
            <a:ext cx="703423" cy="240265"/>
          </a:xfrm>
          <a:prstGeom prst="rect">
            <a:avLst/>
          </a:prstGeom>
          <a:solidFill>
            <a:schemeClr val="accent2"/>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88" name="Rectangle"/>
          <p:cNvSpPr/>
          <p:nvPr/>
        </p:nvSpPr>
        <p:spPr>
          <a:xfrm>
            <a:off x="9621784" y="5762648"/>
            <a:ext cx="703423" cy="240265"/>
          </a:xfrm>
          <a:prstGeom prst="rect">
            <a:avLst/>
          </a:prstGeom>
          <a:solidFill>
            <a:schemeClr val="accent2"/>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89" name="Rectangle"/>
          <p:cNvSpPr/>
          <p:nvPr/>
        </p:nvSpPr>
        <p:spPr>
          <a:xfrm>
            <a:off x="10962981" y="4101726"/>
            <a:ext cx="862414" cy="240265"/>
          </a:xfrm>
          <a:prstGeom prst="rect">
            <a:avLst/>
          </a:prstGeom>
          <a:solidFill>
            <a:schemeClr val="accent1">
              <a:hueOff val="-784874"/>
              <a:satOff val="3434"/>
              <a:lumOff val="8235"/>
            </a:schemeClr>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90" name="Rectangle"/>
          <p:cNvSpPr/>
          <p:nvPr/>
        </p:nvSpPr>
        <p:spPr>
          <a:xfrm>
            <a:off x="8374907" y="5762648"/>
            <a:ext cx="862413" cy="240265"/>
          </a:xfrm>
          <a:prstGeom prst="rect">
            <a:avLst/>
          </a:prstGeom>
          <a:solidFill>
            <a:schemeClr val="accent1">
              <a:hueOff val="-784874"/>
              <a:satOff val="3434"/>
              <a:lumOff val="8235"/>
            </a:schemeClr>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91" name="Rectangle"/>
          <p:cNvSpPr/>
          <p:nvPr/>
        </p:nvSpPr>
        <p:spPr>
          <a:xfrm>
            <a:off x="7627729" y="5708150"/>
            <a:ext cx="5511530" cy="353421"/>
          </a:xfrm>
          <a:prstGeom prst="rect">
            <a:avLst/>
          </a:prstGeom>
          <a:ln w="25400">
            <a:solidFill>
              <a:srgbClr val="0BC021"/>
            </a:solidFill>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92" name="Rectangle"/>
          <p:cNvSpPr/>
          <p:nvPr/>
        </p:nvSpPr>
        <p:spPr>
          <a:xfrm>
            <a:off x="10766528" y="4101726"/>
            <a:ext cx="219476" cy="240265"/>
          </a:xfrm>
          <a:prstGeom prst="rect">
            <a:avLst/>
          </a:prstGeom>
          <a:solidFill>
            <a:srgbClr val="000000"/>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293" name="Rectangle"/>
          <p:cNvSpPr/>
          <p:nvPr/>
        </p:nvSpPr>
        <p:spPr>
          <a:xfrm>
            <a:off x="7623278" y="5764727"/>
            <a:ext cx="757002" cy="240266"/>
          </a:xfrm>
          <a:prstGeom prst="rect">
            <a:avLst/>
          </a:prstGeom>
          <a:solidFill>
            <a:srgbClr val="000000"/>
          </a:soli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9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2000"/>
                                  </p:stCondLst>
                                  <p:iterate type="el" backwards="0">
                                    <p:tmAbs val="0"/>
                                  </p:iterate>
                                  <p:childTnLst>
                                    <p:set>
                                      <p:cBhvr>
                                        <p:cTn id="12" fill="hold"/>
                                        <p:tgtEl>
                                          <p:spTgt spid="282"/>
                                        </p:tgtEl>
                                        <p:attrNameLst>
                                          <p:attrName>style.visibility</p:attrName>
                                        </p:attrNameLst>
                                      </p:cBhvr>
                                      <p:to>
                                        <p:strVal val="visible"/>
                                      </p:to>
                                    </p:set>
                                  </p:childTnLst>
                                </p:cTn>
                              </p:par>
                            </p:childTnLst>
                          </p:cTn>
                        </p:par>
                        <p:par>
                          <p:cTn id="13" fill="hold">
                            <p:stCondLst>
                              <p:cond delay="2000"/>
                            </p:stCondLst>
                            <p:childTnLst>
                              <p:par>
                                <p:cTn id="14" presetClass="entr" nodeType="afterEffect" presetSubtype="0" presetID="1" grpId="4" fill="hold">
                                  <p:stCondLst>
                                    <p:cond delay="0"/>
                                  </p:stCondLst>
                                  <p:iterate type="el" backwards="0">
                                    <p:tmAbs val="0"/>
                                  </p:iterate>
                                  <p:childTnLst>
                                    <p:set>
                                      <p:cBhvr>
                                        <p:cTn id="15" fill="hold"/>
                                        <p:tgtEl>
                                          <p:spTgt spid="281"/>
                                        </p:tgtEl>
                                        <p:attrNameLst>
                                          <p:attrName>style.visibility</p:attrName>
                                        </p:attrNameLst>
                                      </p:cBhvr>
                                      <p:to>
                                        <p:strVal val="visible"/>
                                      </p:to>
                                    </p:set>
                                  </p:childTnLst>
                                </p:cTn>
                              </p:par>
                            </p:childTnLst>
                          </p:cTn>
                        </p:par>
                        <p:par>
                          <p:cTn id="16" fill="hold">
                            <p:stCondLst>
                              <p:cond delay="2000"/>
                            </p:stCondLst>
                            <p:childTnLst>
                              <p:par>
                                <p:cTn id="17" presetClass="entr" nodeType="afterEffect" presetSubtype="0" presetID="1" grpId="5" fill="hold">
                                  <p:stCondLst>
                                    <p:cond delay="1000"/>
                                  </p:stCondLst>
                                  <p:iterate type="el" backwards="0">
                                    <p:tmAbs val="0"/>
                                  </p:iterate>
                                  <p:childTnLst>
                                    <p:set>
                                      <p:cBhvr>
                                        <p:cTn id="18" fill="hold"/>
                                        <p:tgtEl>
                                          <p:spTgt spid="280"/>
                                        </p:tgtEl>
                                        <p:attrNameLst>
                                          <p:attrName>style.visibility</p:attrName>
                                        </p:attrNameLst>
                                      </p:cBhvr>
                                      <p:to>
                                        <p:strVal val="visible"/>
                                      </p:to>
                                    </p:set>
                                  </p:childTnLst>
                                </p:cTn>
                              </p:par>
                            </p:childTnLst>
                          </p:cTn>
                        </p:par>
                        <p:par>
                          <p:cTn id="19" fill="hold">
                            <p:stCondLst>
                              <p:cond delay="3000"/>
                            </p:stCondLst>
                            <p:childTnLst>
                              <p:par>
                                <p:cTn id="20" presetClass="entr" nodeType="afterEffect" presetSubtype="0" presetID="1" grpId="6" fill="hold">
                                  <p:stCondLst>
                                    <p:cond delay="0"/>
                                  </p:stCondLst>
                                  <p:iterate type="el" backwards="0">
                                    <p:tmAbs val="0"/>
                                  </p:iterate>
                                  <p:childTnLst>
                                    <p:set>
                                      <p:cBhvr>
                                        <p:cTn id="21" fill="hold"/>
                                        <p:tgtEl>
                                          <p:spTgt spid="279"/>
                                        </p:tgtEl>
                                        <p:attrNameLst>
                                          <p:attrName>style.visibility</p:attrName>
                                        </p:attrNameLst>
                                      </p:cBhvr>
                                      <p:to>
                                        <p:strVal val="visible"/>
                                      </p:to>
                                    </p:set>
                                  </p:childTnLst>
                                </p:cTn>
                              </p:par>
                            </p:childTnLst>
                          </p:cTn>
                        </p:par>
                        <p:par>
                          <p:cTn id="22" fill="hold">
                            <p:stCondLst>
                              <p:cond delay="3000"/>
                            </p:stCondLst>
                            <p:childTnLst>
                              <p:par>
                                <p:cTn id="23" presetClass="entr" nodeType="afterEffect" presetSubtype="0" presetID="1" grpId="7" fill="hold">
                                  <p:stCondLst>
                                    <p:cond delay="1000"/>
                                  </p:stCondLst>
                                  <p:iterate type="el" backwards="0">
                                    <p:tmAbs val="0"/>
                                  </p:iterate>
                                  <p:childTnLst>
                                    <p:set>
                                      <p:cBhvr>
                                        <p:cTn id="24" fill="hold"/>
                                        <p:tgtEl>
                                          <p:spTgt spid="278"/>
                                        </p:tgtEl>
                                        <p:attrNameLst>
                                          <p:attrName>style.visibility</p:attrName>
                                        </p:attrNameLst>
                                      </p:cBhvr>
                                      <p:to>
                                        <p:strVal val="visible"/>
                                      </p:to>
                                    </p:set>
                                  </p:childTnLst>
                                </p:cTn>
                              </p:par>
                            </p:childTnLst>
                          </p:cTn>
                        </p:par>
                        <p:par>
                          <p:cTn id="25" fill="hold">
                            <p:stCondLst>
                              <p:cond delay="4000"/>
                            </p:stCondLst>
                            <p:childTnLst>
                              <p:par>
                                <p:cTn id="26" presetClass="entr" nodeType="afterEffect" presetSubtype="0" presetID="1" grpId="8" fill="hold">
                                  <p:stCondLst>
                                    <p:cond delay="0"/>
                                  </p:stCondLst>
                                  <p:iterate type="el" backwards="0">
                                    <p:tmAbs val="0"/>
                                  </p:iterate>
                                  <p:childTnLst>
                                    <p:set>
                                      <p:cBhvr>
                                        <p:cTn id="27" fill="hold"/>
                                        <p:tgtEl>
                                          <p:spTgt spid="2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3" grpId="2"/>
      <p:bldP build="whole" bldLvl="1" animBg="1" rev="0" advAuto="0" spid="292" grpId="1"/>
      <p:bldP build="whole" bldLvl="1" animBg="1" rev="0" advAuto="0" spid="281" grpId="4"/>
      <p:bldP build="whole" bldLvl="1" animBg="1" rev="0" advAuto="0" spid="279" grpId="6"/>
      <p:bldP build="whole" bldLvl="1" animBg="1" rev="0" advAuto="0" spid="282" grpId="3"/>
      <p:bldP build="whole" bldLvl="1" animBg="1" rev="0" advAuto="0" spid="280" grpId="5"/>
      <p:bldP build="whole" bldLvl="1" animBg="1" rev="0" advAuto="0" spid="278" grpId="7"/>
      <p:bldP build="whole" bldLvl="1" animBg="1" rev="0" advAuto="0" spid="277" grpId="8"/>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Bidirectional Matching"/>
          <p:cNvSpPr txBox="1"/>
          <p:nvPr>
            <p:ph type="title"/>
          </p:nvPr>
        </p:nvSpPr>
        <p:spPr>
          <a:prstGeom prst="rect">
            <a:avLst/>
          </a:prstGeom>
        </p:spPr>
        <p:txBody>
          <a:bodyPr/>
          <a:lstStyle/>
          <a:p>
            <a:pPr/>
            <a:r>
              <a:t>Bidirectional Matching</a:t>
            </a:r>
          </a:p>
        </p:txBody>
      </p:sp>
      <p:sp>
        <p:nvSpPr>
          <p:cNvPr id="296" name="The reverse-complement of the reference genome is concatenated at the end…"/>
          <p:cNvSpPr txBox="1"/>
          <p:nvPr>
            <p:ph type="body" sz="half" idx="1"/>
          </p:nvPr>
        </p:nvSpPr>
        <p:spPr>
          <a:prstGeom prst="rect">
            <a:avLst/>
          </a:prstGeom>
        </p:spPr>
        <p:txBody>
          <a:bodyPr/>
          <a:lstStyle/>
          <a:p>
            <a:pPr>
              <a:buBlip>
                <a:blip r:embed="rId2"/>
              </a:buBlip>
            </a:pPr>
            <a:r>
              <a:t>The reverse-complement of the reference genome is concatenated at the end </a:t>
            </a:r>
          </a:p>
          <a:p>
            <a:pPr>
              <a:buBlip>
                <a:blip r:embed="rId2"/>
              </a:buBlip>
            </a:pPr>
            <a:r>
              <a:t>Hence we can extend the seed sequence in both directions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Jumping With Match"/>
          <p:cNvSpPr txBox="1"/>
          <p:nvPr>
            <p:ph type="title"/>
          </p:nvPr>
        </p:nvSpPr>
        <p:spPr>
          <a:prstGeom prst="rect">
            <a:avLst/>
          </a:prstGeom>
        </p:spPr>
        <p:txBody>
          <a:bodyPr/>
          <a:lstStyle/>
          <a:p>
            <a:pPr/>
            <a:r>
              <a:t>Jumping With Match</a:t>
            </a:r>
          </a:p>
        </p:txBody>
      </p:sp>
      <p:pic>
        <p:nvPicPr>
          <p:cNvPr id="299" name="Image" descr="Image"/>
          <p:cNvPicPr>
            <a:picLocks noChangeAspect="1"/>
          </p:cNvPicPr>
          <p:nvPr/>
        </p:nvPicPr>
        <p:blipFill>
          <a:blip r:embed="rId2">
            <a:extLst/>
          </a:blip>
          <a:stretch>
            <a:fillRect/>
          </a:stretch>
        </p:blipFill>
        <p:spPr>
          <a:xfrm>
            <a:off x="8103797" y="3423738"/>
            <a:ext cx="9232252" cy="928742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Jumping Without Match"/>
          <p:cNvSpPr txBox="1"/>
          <p:nvPr>
            <p:ph type="title"/>
          </p:nvPr>
        </p:nvSpPr>
        <p:spPr>
          <a:prstGeom prst="rect">
            <a:avLst/>
          </a:prstGeom>
        </p:spPr>
        <p:txBody>
          <a:bodyPr/>
          <a:lstStyle/>
          <a:p>
            <a:pPr/>
            <a:r>
              <a:t>Jumping Without Match</a:t>
            </a:r>
          </a:p>
        </p:txBody>
      </p:sp>
      <p:pic>
        <p:nvPicPr>
          <p:cNvPr id="302" name="Image" descr="Image"/>
          <p:cNvPicPr>
            <a:picLocks noChangeAspect="1"/>
          </p:cNvPicPr>
          <p:nvPr/>
        </p:nvPicPr>
        <p:blipFill>
          <a:blip r:embed="rId2">
            <a:extLst/>
          </a:blip>
          <a:stretch>
            <a:fillRect/>
          </a:stretch>
        </p:blipFill>
        <p:spPr>
          <a:xfrm>
            <a:off x="7789835" y="5001499"/>
            <a:ext cx="9733018" cy="507598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eed Search Algorithm"/>
          <p:cNvSpPr txBox="1"/>
          <p:nvPr>
            <p:ph type="title"/>
          </p:nvPr>
        </p:nvSpPr>
        <p:spPr>
          <a:prstGeom prst="rect">
            <a:avLst/>
          </a:prstGeom>
        </p:spPr>
        <p:txBody>
          <a:bodyPr/>
          <a:lstStyle/>
          <a:p>
            <a:pPr/>
            <a:r>
              <a:t>Seed Search Algorithm</a:t>
            </a:r>
          </a:p>
        </p:txBody>
      </p:sp>
      <p:grpSp>
        <p:nvGrpSpPr>
          <p:cNvPr id="316" name="Group"/>
          <p:cNvGrpSpPr/>
          <p:nvPr/>
        </p:nvGrpSpPr>
        <p:grpSpPr>
          <a:xfrm>
            <a:off x="6887765" y="3982640"/>
            <a:ext cx="17128906" cy="7212316"/>
            <a:chOff x="0" y="0"/>
            <a:chExt cx="17128904" cy="7212315"/>
          </a:xfrm>
        </p:grpSpPr>
        <p:pic>
          <p:nvPicPr>
            <p:cNvPr id="305" name="Image" descr="Image"/>
            <p:cNvPicPr>
              <a:picLocks noChangeAspect="1"/>
            </p:cNvPicPr>
            <p:nvPr/>
          </p:nvPicPr>
          <p:blipFill>
            <a:blip r:embed="rId2">
              <a:extLst/>
            </a:blip>
            <a:stretch>
              <a:fillRect/>
            </a:stretch>
          </p:blipFill>
          <p:spPr>
            <a:xfrm>
              <a:off x="8484967" y="1648782"/>
              <a:ext cx="8643938" cy="441824"/>
            </a:xfrm>
            <a:prstGeom prst="rect">
              <a:avLst/>
            </a:prstGeom>
            <a:ln w="12700" cap="flat">
              <a:noFill/>
              <a:miter lim="400000"/>
            </a:ln>
            <a:effectLst/>
          </p:spPr>
        </p:pic>
        <p:pic>
          <p:nvPicPr>
            <p:cNvPr id="306" name="Image" descr="Image"/>
            <p:cNvPicPr>
              <a:picLocks noChangeAspect="1"/>
            </p:cNvPicPr>
            <p:nvPr/>
          </p:nvPicPr>
          <p:blipFill>
            <a:blip r:embed="rId3">
              <a:extLst/>
            </a:blip>
            <a:stretch>
              <a:fillRect/>
            </a:stretch>
          </p:blipFill>
          <p:spPr>
            <a:xfrm>
              <a:off x="1764" y="2100542"/>
              <a:ext cx="8643939" cy="1273593"/>
            </a:xfrm>
            <a:prstGeom prst="rect">
              <a:avLst/>
            </a:prstGeom>
            <a:ln w="12700" cap="flat">
              <a:noFill/>
              <a:miter lim="400000"/>
            </a:ln>
            <a:effectLst/>
          </p:spPr>
        </p:pic>
        <p:pic>
          <p:nvPicPr>
            <p:cNvPr id="307" name="Image" descr="Image"/>
            <p:cNvPicPr>
              <a:picLocks noChangeAspect="1"/>
            </p:cNvPicPr>
            <p:nvPr/>
          </p:nvPicPr>
          <p:blipFill>
            <a:blip r:embed="rId4">
              <a:extLst/>
            </a:blip>
            <a:stretch>
              <a:fillRect/>
            </a:stretch>
          </p:blipFill>
          <p:spPr>
            <a:xfrm>
              <a:off x="52875" y="3364743"/>
              <a:ext cx="8786813" cy="863969"/>
            </a:xfrm>
            <a:prstGeom prst="rect">
              <a:avLst/>
            </a:prstGeom>
            <a:ln w="12700" cap="flat">
              <a:noFill/>
              <a:miter lim="400000"/>
            </a:ln>
            <a:effectLst/>
          </p:spPr>
        </p:pic>
        <p:pic>
          <p:nvPicPr>
            <p:cNvPr id="308" name="Image" descr="Image"/>
            <p:cNvPicPr>
              <a:picLocks noChangeAspect="1"/>
            </p:cNvPicPr>
            <p:nvPr/>
          </p:nvPicPr>
          <p:blipFill>
            <a:blip r:embed="rId5">
              <a:extLst/>
            </a:blip>
            <a:stretch>
              <a:fillRect/>
            </a:stretch>
          </p:blipFill>
          <p:spPr>
            <a:xfrm>
              <a:off x="8682580" y="3748812"/>
              <a:ext cx="2500313" cy="467657"/>
            </a:xfrm>
            <a:prstGeom prst="rect">
              <a:avLst/>
            </a:prstGeom>
            <a:ln w="12700" cap="flat">
              <a:noFill/>
              <a:miter lim="400000"/>
            </a:ln>
            <a:effectLst/>
          </p:spPr>
        </p:pic>
        <p:pic>
          <p:nvPicPr>
            <p:cNvPr id="309" name="Image" descr="Image"/>
            <p:cNvPicPr>
              <a:picLocks noChangeAspect="1"/>
            </p:cNvPicPr>
            <p:nvPr/>
          </p:nvPicPr>
          <p:blipFill>
            <a:blip r:embed="rId6">
              <a:extLst/>
            </a:blip>
            <a:stretch>
              <a:fillRect/>
            </a:stretch>
          </p:blipFill>
          <p:spPr>
            <a:xfrm>
              <a:off x="680881" y="4262792"/>
              <a:ext cx="8143876" cy="1273942"/>
            </a:xfrm>
            <a:prstGeom prst="rect">
              <a:avLst/>
            </a:prstGeom>
            <a:ln w="12700" cap="flat">
              <a:noFill/>
              <a:miter lim="400000"/>
            </a:ln>
            <a:effectLst/>
          </p:spPr>
        </p:pic>
        <p:pic>
          <p:nvPicPr>
            <p:cNvPr id="310" name="Image" descr="Image"/>
            <p:cNvPicPr>
              <a:picLocks noChangeAspect="1"/>
            </p:cNvPicPr>
            <p:nvPr/>
          </p:nvPicPr>
          <p:blipFill>
            <a:blip r:embed="rId7">
              <a:extLst/>
            </a:blip>
            <a:stretch>
              <a:fillRect/>
            </a:stretch>
          </p:blipFill>
          <p:spPr>
            <a:xfrm>
              <a:off x="8829774" y="5136746"/>
              <a:ext cx="1535908" cy="346961"/>
            </a:xfrm>
            <a:prstGeom prst="rect">
              <a:avLst/>
            </a:prstGeom>
            <a:ln w="12700" cap="flat">
              <a:noFill/>
              <a:miter lim="400000"/>
            </a:ln>
            <a:effectLst/>
          </p:spPr>
        </p:pic>
        <p:pic>
          <p:nvPicPr>
            <p:cNvPr id="311" name="Image" descr="Image"/>
            <p:cNvPicPr>
              <a:picLocks noChangeAspect="1"/>
            </p:cNvPicPr>
            <p:nvPr/>
          </p:nvPicPr>
          <p:blipFill>
            <a:blip r:embed="rId8">
              <a:extLst/>
            </a:blip>
            <a:stretch>
              <a:fillRect/>
            </a:stretch>
          </p:blipFill>
          <p:spPr>
            <a:xfrm>
              <a:off x="402982" y="5599693"/>
              <a:ext cx="5679282" cy="1612623"/>
            </a:xfrm>
            <a:prstGeom prst="rect">
              <a:avLst/>
            </a:prstGeom>
            <a:ln w="12700" cap="flat">
              <a:noFill/>
              <a:miter lim="400000"/>
            </a:ln>
            <a:effectLst/>
          </p:spPr>
        </p:pic>
        <p:pic>
          <p:nvPicPr>
            <p:cNvPr id="312" name="Image" descr="Image"/>
            <p:cNvPicPr>
              <a:picLocks noChangeAspect="1"/>
            </p:cNvPicPr>
            <p:nvPr/>
          </p:nvPicPr>
          <p:blipFill>
            <a:blip r:embed="rId9">
              <a:extLst/>
            </a:blip>
            <a:stretch>
              <a:fillRect/>
            </a:stretch>
          </p:blipFill>
          <p:spPr>
            <a:xfrm>
              <a:off x="0" y="0"/>
              <a:ext cx="6429375" cy="855795"/>
            </a:xfrm>
            <a:prstGeom prst="rect">
              <a:avLst/>
            </a:prstGeom>
            <a:ln w="12700" cap="flat">
              <a:noFill/>
              <a:miter lim="400000"/>
            </a:ln>
            <a:effectLst/>
          </p:spPr>
        </p:pic>
        <p:pic>
          <p:nvPicPr>
            <p:cNvPr id="313" name="Image" descr="Image"/>
            <p:cNvPicPr>
              <a:picLocks noChangeAspect="1"/>
            </p:cNvPicPr>
            <p:nvPr/>
          </p:nvPicPr>
          <p:blipFill>
            <a:blip r:embed="rId10">
              <a:extLst/>
            </a:blip>
            <a:stretch>
              <a:fillRect/>
            </a:stretch>
          </p:blipFill>
          <p:spPr>
            <a:xfrm>
              <a:off x="836678" y="826410"/>
              <a:ext cx="1214439" cy="408189"/>
            </a:xfrm>
            <a:prstGeom prst="rect">
              <a:avLst/>
            </a:prstGeom>
            <a:ln w="12700" cap="flat">
              <a:noFill/>
              <a:miter lim="400000"/>
            </a:ln>
            <a:effectLst/>
          </p:spPr>
        </p:pic>
        <p:pic>
          <p:nvPicPr>
            <p:cNvPr id="314" name="Image" descr="Image"/>
            <p:cNvPicPr>
              <a:picLocks noChangeAspect="1"/>
            </p:cNvPicPr>
            <p:nvPr/>
          </p:nvPicPr>
          <p:blipFill>
            <a:blip r:embed="rId11">
              <a:extLst/>
            </a:blip>
            <a:stretch>
              <a:fillRect/>
            </a:stretch>
          </p:blipFill>
          <p:spPr>
            <a:xfrm>
              <a:off x="2036983" y="835967"/>
              <a:ext cx="2250282" cy="390337"/>
            </a:xfrm>
            <a:prstGeom prst="rect">
              <a:avLst/>
            </a:prstGeom>
            <a:ln w="12700" cap="flat">
              <a:noFill/>
              <a:miter lim="400000"/>
            </a:ln>
            <a:effectLst/>
          </p:spPr>
        </p:pic>
        <p:pic>
          <p:nvPicPr>
            <p:cNvPr id="315" name="Image" descr="Image"/>
            <p:cNvPicPr>
              <a:picLocks noChangeAspect="1"/>
            </p:cNvPicPr>
            <p:nvPr/>
          </p:nvPicPr>
          <p:blipFill>
            <a:blip r:embed="rId12">
              <a:extLst/>
            </a:blip>
            <a:stretch>
              <a:fillRect/>
            </a:stretch>
          </p:blipFill>
          <p:spPr>
            <a:xfrm>
              <a:off x="573725" y="1214437"/>
              <a:ext cx="8108157" cy="83571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Mismatch &amp; Indel Rates"/>
          <p:cNvSpPr txBox="1"/>
          <p:nvPr>
            <p:ph type="title"/>
          </p:nvPr>
        </p:nvSpPr>
        <p:spPr>
          <a:prstGeom prst="rect">
            <a:avLst/>
          </a:prstGeom>
        </p:spPr>
        <p:txBody>
          <a:bodyPr/>
          <a:lstStyle/>
          <a:p>
            <a:pPr/>
            <a:r>
              <a:t>Mismatch &amp; Indel Rates</a:t>
            </a:r>
          </a:p>
        </p:txBody>
      </p:sp>
      <p:pic>
        <p:nvPicPr>
          <p:cNvPr id="319" name="Image" descr="Image"/>
          <p:cNvPicPr>
            <a:picLocks noChangeAspect="1"/>
          </p:cNvPicPr>
          <p:nvPr/>
        </p:nvPicPr>
        <p:blipFill>
          <a:blip r:embed="rId2">
            <a:extLst/>
          </a:blip>
          <a:stretch>
            <a:fillRect/>
          </a:stretch>
        </p:blipFill>
        <p:spPr>
          <a:xfrm>
            <a:off x="4914882" y="6661546"/>
            <a:ext cx="4813794" cy="6250783"/>
          </a:xfrm>
          <a:prstGeom prst="rect">
            <a:avLst/>
          </a:prstGeom>
          <a:ln w="12700">
            <a:miter lim="400000"/>
          </a:ln>
        </p:spPr>
      </p:pic>
      <p:pic>
        <p:nvPicPr>
          <p:cNvPr id="320" name="Image" descr="Image"/>
          <p:cNvPicPr>
            <a:picLocks noChangeAspect="1"/>
          </p:cNvPicPr>
          <p:nvPr/>
        </p:nvPicPr>
        <p:blipFill>
          <a:blip r:embed="rId3">
            <a:extLst/>
          </a:blip>
          <a:stretch>
            <a:fillRect/>
          </a:stretch>
        </p:blipFill>
        <p:spPr>
          <a:xfrm>
            <a:off x="9778720" y="6661546"/>
            <a:ext cx="4187502" cy="6250783"/>
          </a:xfrm>
          <a:prstGeom prst="rect">
            <a:avLst/>
          </a:prstGeom>
          <a:ln w="12700">
            <a:miter lim="400000"/>
          </a:ln>
        </p:spPr>
      </p:pic>
      <p:pic>
        <p:nvPicPr>
          <p:cNvPr id="321" name="Image" descr="Image"/>
          <p:cNvPicPr>
            <a:picLocks noChangeAspect="1"/>
          </p:cNvPicPr>
          <p:nvPr/>
        </p:nvPicPr>
        <p:blipFill>
          <a:blip r:embed="rId4">
            <a:extLst/>
          </a:blip>
          <a:stretch>
            <a:fillRect/>
          </a:stretch>
        </p:blipFill>
        <p:spPr>
          <a:xfrm>
            <a:off x="14516329" y="6661546"/>
            <a:ext cx="6003968" cy="6250783"/>
          </a:xfrm>
          <a:prstGeom prst="rect">
            <a:avLst/>
          </a:prstGeom>
          <a:ln w="12700">
            <a:miter lim="400000"/>
          </a:ln>
        </p:spPr>
      </p:pic>
      <p:sp>
        <p:nvSpPr>
          <p:cNvPr id="322" name="0.01"/>
          <p:cNvSpPr txBox="1"/>
          <p:nvPr/>
        </p:nvSpPr>
        <p:spPr>
          <a:xfrm>
            <a:off x="7023156" y="4870964"/>
            <a:ext cx="1193572" cy="77724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0.01</a:t>
            </a:r>
          </a:p>
        </p:txBody>
      </p:sp>
      <p:sp>
        <p:nvSpPr>
          <p:cNvPr id="323" name="0.03"/>
          <p:cNvSpPr txBox="1"/>
          <p:nvPr/>
        </p:nvSpPr>
        <p:spPr>
          <a:xfrm>
            <a:off x="11275685" y="4870964"/>
            <a:ext cx="1193573" cy="77724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0.03</a:t>
            </a:r>
          </a:p>
        </p:txBody>
      </p:sp>
      <p:sp>
        <p:nvSpPr>
          <p:cNvPr id="324" name="0.05"/>
          <p:cNvSpPr txBox="1"/>
          <p:nvPr/>
        </p:nvSpPr>
        <p:spPr>
          <a:xfrm>
            <a:off x="16696981" y="4870964"/>
            <a:ext cx="1193573" cy="77724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0.05</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ingle Cell Cancer Samples"/>
          <p:cNvSpPr txBox="1"/>
          <p:nvPr>
            <p:ph type="title"/>
          </p:nvPr>
        </p:nvSpPr>
        <p:spPr>
          <a:prstGeom prst="rect">
            <a:avLst/>
          </a:prstGeom>
        </p:spPr>
        <p:txBody>
          <a:bodyPr/>
          <a:lstStyle/>
          <a:p>
            <a:pPr/>
            <a:r>
              <a:t>Single Cell Cancer Samples</a:t>
            </a:r>
          </a:p>
        </p:txBody>
      </p:sp>
      <p:grpSp>
        <p:nvGrpSpPr>
          <p:cNvPr id="329" name="Group"/>
          <p:cNvGrpSpPr/>
          <p:nvPr/>
        </p:nvGrpSpPr>
        <p:grpSpPr>
          <a:xfrm>
            <a:off x="5459016" y="4441331"/>
            <a:ext cx="14773471" cy="7521041"/>
            <a:chOff x="0" y="0"/>
            <a:chExt cx="14773471" cy="7521040"/>
          </a:xfrm>
        </p:grpSpPr>
        <p:pic>
          <p:nvPicPr>
            <p:cNvPr id="327" name="Image" descr="Image"/>
            <p:cNvPicPr>
              <a:picLocks noChangeAspect="1"/>
            </p:cNvPicPr>
            <p:nvPr/>
          </p:nvPicPr>
          <p:blipFill>
            <a:blip r:embed="rId2">
              <a:extLst/>
            </a:blip>
            <a:stretch>
              <a:fillRect/>
            </a:stretch>
          </p:blipFill>
          <p:spPr>
            <a:xfrm>
              <a:off x="7252430" y="0"/>
              <a:ext cx="7521042" cy="7521041"/>
            </a:xfrm>
            <a:prstGeom prst="rect">
              <a:avLst/>
            </a:prstGeom>
            <a:ln w="12700" cap="flat">
              <a:noFill/>
              <a:miter lim="400000"/>
            </a:ln>
            <a:effectLst/>
          </p:spPr>
        </p:pic>
        <p:pic>
          <p:nvPicPr>
            <p:cNvPr id="328" name="Image" descr="Image"/>
            <p:cNvPicPr>
              <a:picLocks noChangeAspect="1"/>
            </p:cNvPicPr>
            <p:nvPr/>
          </p:nvPicPr>
          <p:blipFill>
            <a:blip r:embed="rId3">
              <a:extLst/>
            </a:blip>
            <a:stretch>
              <a:fillRect/>
            </a:stretch>
          </p:blipFill>
          <p:spPr>
            <a:xfrm>
              <a:off x="0" y="0"/>
              <a:ext cx="7521041" cy="7521041"/>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Performance Analysis"/>
          <p:cNvSpPr txBox="1"/>
          <p:nvPr>
            <p:ph type="title"/>
          </p:nvPr>
        </p:nvSpPr>
        <p:spPr>
          <a:prstGeom prst="rect">
            <a:avLst/>
          </a:prstGeom>
        </p:spPr>
        <p:txBody>
          <a:bodyPr/>
          <a:lstStyle/>
          <a:p>
            <a:pPr/>
            <a:r>
              <a:t>Performance Analysis</a:t>
            </a:r>
          </a:p>
        </p:txBody>
      </p:sp>
      <p:pic>
        <p:nvPicPr>
          <p:cNvPr id="332" name="Image" descr="Image"/>
          <p:cNvPicPr>
            <a:picLocks noChangeAspect="1"/>
          </p:cNvPicPr>
          <p:nvPr/>
        </p:nvPicPr>
        <p:blipFill>
          <a:blip r:embed="rId2">
            <a:extLst/>
          </a:blip>
          <a:stretch>
            <a:fillRect/>
          </a:stretch>
        </p:blipFill>
        <p:spPr>
          <a:xfrm>
            <a:off x="6325195" y="3536156"/>
            <a:ext cx="6250782" cy="8929688"/>
          </a:xfrm>
          <a:prstGeom prst="rect">
            <a:avLst/>
          </a:prstGeom>
          <a:ln w="12700">
            <a:miter lim="400000"/>
          </a:ln>
        </p:spPr>
      </p:pic>
      <p:pic>
        <p:nvPicPr>
          <p:cNvPr id="333" name="Image" descr="Image"/>
          <p:cNvPicPr>
            <a:picLocks noChangeAspect="1"/>
          </p:cNvPicPr>
          <p:nvPr/>
        </p:nvPicPr>
        <p:blipFill>
          <a:blip r:embed="rId3">
            <a:extLst/>
          </a:blip>
          <a:stretch>
            <a:fillRect/>
          </a:stretch>
        </p:blipFill>
        <p:spPr>
          <a:xfrm>
            <a:off x="12575976" y="3536156"/>
            <a:ext cx="6250782" cy="892968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Line"/>
          <p:cNvSpPr/>
          <p:nvPr/>
        </p:nvSpPr>
        <p:spPr>
          <a:xfrm>
            <a:off x="17737860" y="8137318"/>
            <a:ext cx="1" cy="960569"/>
          </a:xfrm>
          <a:prstGeom prst="line">
            <a:avLst/>
          </a:prstGeom>
          <a:ln w="25400">
            <a:solidFill>
              <a:srgbClr val="000000"/>
            </a:solidFill>
            <a:miter lim="400000"/>
            <a:tailEnd type="triangle"/>
          </a:ln>
        </p:spPr>
        <p:txBody>
          <a:bodyPr lIns="71437" tIns="71437" rIns="71437" bIns="71437" anchor="ctr"/>
          <a:lstStyle/>
          <a:p>
            <a:pPr>
              <a:defRPr sz="4400">
                <a:effectLst>
                  <a:outerShdw sx="100000" sy="100000" kx="0" ky="0" algn="b" rotWithShape="0" blurRad="25400" dist="25400" dir="2700000">
                    <a:srgbClr val="FFFFFF">
                      <a:alpha val="50000"/>
                    </a:srgbClr>
                  </a:outerShdw>
                </a:effectLst>
              </a:defRPr>
            </a:pPr>
          </a:p>
        </p:txBody>
      </p:sp>
      <p:sp>
        <p:nvSpPr>
          <p:cNvPr id="180" name="Analysis Pipeline"/>
          <p:cNvSpPr txBox="1"/>
          <p:nvPr>
            <p:ph type="title"/>
          </p:nvPr>
        </p:nvSpPr>
        <p:spPr>
          <a:prstGeom prst="rect">
            <a:avLst/>
          </a:prstGeom>
        </p:spPr>
        <p:txBody>
          <a:bodyPr/>
          <a:lstStyle/>
          <a:p>
            <a:pPr/>
            <a:r>
              <a:t>Analysis Pipeline</a:t>
            </a:r>
          </a:p>
        </p:txBody>
      </p:sp>
      <p:sp>
        <p:nvSpPr>
          <p:cNvPr id="181" name="Sample Preparation"/>
          <p:cNvSpPr/>
          <p:nvPr/>
        </p:nvSpPr>
        <p:spPr>
          <a:xfrm>
            <a:off x="5485802" y="3134320"/>
            <a:ext cx="3072860" cy="1561231"/>
          </a:xfrm>
          <a:prstGeom prst="rect">
            <a:avLst/>
          </a:prstGeom>
          <a:gradFill>
            <a:gsLst>
              <a:gs pos="0">
                <a:schemeClr val="accent3">
                  <a:hueOff val="411863"/>
                  <a:satOff val="13030"/>
                  <a:lumOff val="12549"/>
                </a:schemeClr>
              </a:gs>
              <a:gs pos="100000">
                <a:srgbClr val="E0E0E0"/>
              </a:gs>
            </a:gsLst>
            <a:lin ang="5400000"/>
          </a:gradFill>
          <a:ln w="25400">
            <a:solidFill>
              <a:srgbClr val="B8B8B8"/>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4400">
                <a:effectLst>
                  <a:outerShdw sx="100000" sy="100000" kx="0" ky="0" algn="b" rotWithShape="0" blurRad="25400" dist="25400" dir="2700000">
                    <a:srgbClr val="FFFFFF">
                      <a:alpha val="50000"/>
                    </a:srgbClr>
                  </a:outerShdw>
                </a:effectLst>
              </a:defRPr>
            </a:lvl1pPr>
          </a:lstStyle>
          <a:p>
            <a:pPr/>
            <a:r>
              <a:t>Sample Preparation</a:t>
            </a:r>
          </a:p>
        </p:txBody>
      </p:sp>
      <p:sp>
        <p:nvSpPr>
          <p:cNvPr id="182" name="Sequencing"/>
          <p:cNvSpPr/>
          <p:nvPr/>
        </p:nvSpPr>
        <p:spPr>
          <a:xfrm>
            <a:off x="9057678" y="3134320"/>
            <a:ext cx="3072860" cy="1561231"/>
          </a:xfrm>
          <a:prstGeom prst="rect">
            <a:avLst/>
          </a:prstGeom>
          <a:gradFill>
            <a:gsLst>
              <a:gs pos="0">
                <a:schemeClr val="accent3">
                  <a:hueOff val="411863"/>
                  <a:satOff val="13030"/>
                  <a:lumOff val="12549"/>
                </a:schemeClr>
              </a:gs>
              <a:gs pos="100000">
                <a:srgbClr val="E0E0E0"/>
              </a:gs>
            </a:gsLst>
            <a:lin ang="5400000"/>
          </a:gradFill>
          <a:ln w="25400">
            <a:solidFill>
              <a:srgbClr val="B8B8B8"/>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4400">
                <a:effectLst>
                  <a:outerShdw sx="100000" sy="100000" kx="0" ky="0" algn="b" rotWithShape="0" blurRad="25400" dist="25400" dir="2700000">
                    <a:srgbClr val="FFFFFF">
                      <a:alpha val="50000"/>
                    </a:srgbClr>
                  </a:outerShdw>
                </a:effectLst>
              </a:defRPr>
            </a:lvl1pPr>
          </a:lstStyle>
          <a:p>
            <a:pPr/>
            <a:r>
              <a:t>Sequencing</a:t>
            </a:r>
          </a:p>
        </p:txBody>
      </p:sp>
      <p:sp>
        <p:nvSpPr>
          <p:cNvPr id="183" name="Quality Control"/>
          <p:cNvSpPr/>
          <p:nvPr/>
        </p:nvSpPr>
        <p:spPr>
          <a:xfrm>
            <a:off x="13281421" y="3134320"/>
            <a:ext cx="3072860" cy="1561231"/>
          </a:xfrm>
          <a:prstGeom prst="rect">
            <a:avLst/>
          </a:prstGeom>
          <a:gradFill>
            <a:gsLst>
              <a:gs pos="0">
                <a:schemeClr val="accent2">
                  <a:satOff val="9990"/>
                  <a:lumOff val="12685"/>
                </a:schemeClr>
              </a:gs>
              <a:gs pos="100000">
                <a:srgbClr val="E0E0E0"/>
              </a:gs>
            </a:gsLst>
            <a:lin ang="5400000"/>
          </a:gradFill>
          <a:ln w="25400">
            <a:solidFill>
              <a:srgbClr val="B8B8B8"/>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4400">
                <a:effectLst>
                  <a:outerShdw sx="100000" sy="100000" kx="0" ky="0" algn="b" rotWithShape="0" blurRad="25400" dist="25400" dir="2700000">
                    <a:srgbClr val="FFFFFF">
                      <a:alpha val="50000"/>
                    </a:srgbClr>
                  </a:outerShdw>
                </a:effectLst>
              </a:defRPr>
            </a:lvl1pPr>
          </a:lstStyle>
          <a:p>
            <a:pPr/>
            <a:r>
              <a:t>Quality Control</a:t>
            </a:r>
          </a:p>
        </p:txBody>
      </p:sp>
      <p:sp>
        <p:nvSpPr>
          <p:cNvPr id="184" name="Alignment"/>
          <p:cNvSpPr/>
          <p:nvPr/>
        </p:nvSpPr>
        <p:spPr>
          <a:xfrm>
            <a:off x="10370343" y="6791759"/>
            <a:ext cx="3072860" cy="1561232"/>
          </a:xfrm>
          <a:prstGeom prst="rect">
            <a:avLst/>
          </a:prstGeom>
          <a:gradFill>
            <a:gsLst>
              <a:gs pos="0">
                <a:schemeClr val="accent2">
                  <a:satOff val="9990"/>
                  <a:lumOff val="12685"/>
                </a:schemeClr>
              </a:gs>
              <a:gs pos="100000">
                <a:srgbClr val="E0E0E0"/>
              </a:gs>
            </a:gsLst>
            <a:lin ang="5400000"/>
          </a:gradFill>
          <a:ln w="25400">
            <a:solidFill>
              <a:srgbClr val="B8B8B8"/>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4400">
                <a:effectLst>
                  <a:outerShdw sx="100000" sy="100000" kx="0" ky="0" algn="b" rotWithShape="0" blurRad="25400" dist="25400" dir="2700000">
                    <a:srgbClr val="FFFFFF">
                      <a:alpha val="50000"/>
                    </a:srgbClr>
                  </a:outerShdw>
                </a:effectLst>
              </a:defRPr>
            </a:lvl1pPr>
          </a:lstStyle>
          <a:p>
            <a:pPr/>
            <a:r>
              <a:t>Alignment</a:t>
            </a:r>
          </a:p>
        </p:txBody>
      </p:sp>
      <p:sp>
        <p:nvSpPr>
          <p:cNvPr id="185" name="Line"/>
          <p:cNvSpPr/>
          <p:nvPr/>
        </p:nvSpPr>
        <p:spPr>
          <a:xfrm>
            <a:off x="8574406" y="3914935"/>
            <a:ext cx="517495" cy="1"/>
          </a:xfrm>
          <a:prstGeom prst="line">
            <a:avLst/>
          </a:prstGeom>
          <a:ln w="25400">
            <a:solidFill>
              <a:srgbClr val="000000"/>
            </a:solidFill>
            <a:miter lim="400000"/>
            <a:tailEnd type="triangle"/>
          </a:ln>
        </p:spPr>
        <p:txBody>
          <a:bodyPr lIns="71437" tIns="71437" rIns="71437" bIns="71437" anchor="ctr"/>
          <a:lstStyle/>
          <a:p>
            <a:pPr>
              <a:defRPr sz="4400">
                <a:effectLst>
                  <a:outerShdw sx="100000" sy="100000" kx="0" ky="0" algn="b" rotWithShape="0" blurRad="25400" dist="25400" dir="2700000">
                    <a:srgbClr val="FFFFFF">
                      <a:alpha val="50000"/>
                    </a:srgbClr>
                  </a:outerShdw>
                </a:effectLst>
              </a:defRPr>
            </a:pPr>
          </a:p>
        </p:txBody>
      </p:sp>
      <p:sp>
        <p:nvSpPr>
          <p:cNvPr id="186" name="Assembly"/>
          <p:cNvSpPr/>
          <p:nvPr/>
        </p:nvSpPr>
        <p:spPr>
          <a:xfrm>
            <a:off x="16201429" y="6791759"/>
            <a:ext cx="3072860" cy="1561232"/>
          </a:xfrm>
          <a:prstGeom prst="rect">
            <a:avLst/>
          </a:prstGeom>
          <a:gradFill>
            <a:gsLst>
              <a:gs pos="0">
                <a:schemeClr val="accent2">
                  <a:satOff val="9990"/>
                  <a:lumOff val="12685"/>
                </a:schemeClr>
              </a:gs>
              <a:gs pos="100000">
                <a:srgbClr val="E0E0E0"/>
              </a:gs>
            </a:gsLst>
            <a:lin ang="5400000"/>
          </a:gradFill>
          <a:ln w="25400">
            <a:solidFill>
              <a:srgbClr val="B8B8B8"/>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4400">
                <a:effectLst>
                  <a:outerShdw sx="100000" sy="100000" kx="0" ky="0" algn="b" rotWithShape="0" blurRad="25400" dist="25400" dir="2700000">
                    <a:srgbClr val="FFFFFF">
                      <a:alpha val="50000"/>
                    </a:srgbClr>
                  </a:outerShdw>
                </a:effectLst>
              </a:defRPr>
            </a:lvl1pPr>
          </a:lstStyle>
          <a:p>
            <a:pPr/>
            <a:r>
              <a:t>Assembly</a:t>
            </a:r>
          </a:p>
        </p:txBody>
      </p:sp>
      <p:sp>
        <p:nvSpPr>
          <p:cNvPr id="187" name="Line"/>
          <p:cNvSpPr/>
          <p:nvPr/>
        </p:nvSpPr>
        <p:spPr>
          <a:xfrm>
            <a:off x="14800902" y="4714497"/>
            <a:ext cx="1" cy="417043"/>
          </a:xfrm>
          <a:prstGeom prst="line">
            <a:avLst/>
          </a:prstGeom>
          <a:ln w="25400">
            <a:solidFill>
              <a:srgbClr val="000000"/>
            </a:solidFill>
            <a:miter lim="400000"/>
            <a:tailEnd type="triangle"/>
          </a:ln>
        </p:spPr>
        <p:txBody>
          <a:bodyPr lIns="71437" tIns="71437" rIns="71437" bIns="71437" anchor="ctr"/>
          <a:lstStyle/>
          <a:p>
            <a:pPr>
              <a:defRPr sz="4400">
                <a:effectLst>
                  <a:outerShdw sx="100000" sy="100000" kx="0" ky="0" algn="b" rotWithShape="0" blurRad="25400" dist="25400" dir="2700000">
                    <a:srgbClr val="FFFFFF">
                      <a:alpha val="50000"/>
                    </a:srgbClr>
                  </a:outerShdw>
                </a:effectLst>
              </a:defRPr>
            </a:pPr>
          </a:p>
        </p:txBody>
      </p:sp>
      <p:sp>
        <p:nvSpPr>
          <p:cNvPr id="188" name="Line"/>
          <p:cNvSpPr/>
          <p:nvPr/>
        </p:nvSpPr>
        <p:spPr>
          <a:xfrm>
            <a:off x="11906773" y="5857497"/>
            <a:ext cx="1" cy="960568"/>
          </a:xfrm>
          <a:prstGeom prst="line">
            <a:avLst/>
          </a:prstGeom>
          <a:ln w="25400">
            <a:solidFill>
              <a:srgbClr val="000000"/>
            </a:solidFill>
            <a:miter lim="400000"/>
            <a:tailEnd type="triangle"/>
          </a:ln>
        </p:spPr>
        <p:txBody>
          <a:bodyPr lIns="71437" tIns="71437" rIns="71437" bIns="71437" anchor="ctr"/>
          <a:lstStyle/>
          <a:p>
            <a:pPr>
              <a:defRPr sz="4400">
                <a:effectLst>
                  <a:outerShdw sx="100000" sy="100000" kx="0" ky="0" algn="b" rotWithShape="0" blurRad="25400" dist="25400" dir="2700000">
                    <a:srgbClr val="FFFFFF">
                      <a:alpha val="50000"/>
                    </a:srgbClr>
                  </a:outerShdw>
                </a:effectLst>
              </a:defRPr>
            </a:pPr>
          </a:p>
        </p:txBody>
      </p:sp>
      <p:sp>
        <p:nvSpPr>
          <p:cNvPr id="189" name="Line"/>
          <p:cNvSpPr/>
          <p:nvPr/>
        </p:nvSpPr>
        <p:spPr>
          <a:xfrm>
            <a:off x="17737859" y="5821778"/>
            <a:ext cx="1" cy="960569"/>
          </a:xfrm>
          <a:prstGeom prst="line">
            <a:avLst/>
          </a:prstGeom>
          <a:ln w="25400">
            <a:solidFill>
              <a:srgbClr val="000000"/>
            </a:solidFill>
            <a:miter lim="400000"/>
            <a:tailEnd type="triangle"/>
          </a:ln>
        </p:spPr>
        <p:txBody>
          <a:bodyPr lIns="71437" tIns="71437" rIns="71437" bIns="71437" anchor="ctr"/>
          <a:lstStyle/>
          <a:p>
            <a:pPr>
              <a:defRPr sz="4400">
                <a:effectLst>
                  <a:outerShdw sx="100000" sy="100000" kx="0" ky="0" algn="b" rotWithShape="0" blurRad="25400" dist="25400" dir="2700000">
                    <a:srgbClr val="FFFFFF">
                      <a:alpha val="50000"/>
                    </a:srgbClr>
                  </a:outerShdw>
                </a:effectLst>
              </a:defRPr>
            </a:pPr>
          </a:p>
        </p:txBody>
      </p:sp>
      <p:sp>
        <p:nvSpPr>
          <p:cNvPr id="190" name="Oval"/>
          <p:cNvSpPr/>
          <p:nvPr/>
        </p:nvSpPr>
        <p:spPr>
          <a:xfrm>
            <a:off x="11879883" y="5116710"/>
            <a:ext cx="5884867" cy="1343187"/>
          </a:xfrm>
          <a:prstGeom prst="ellipse">
            <a:avLst/>
          </a:prstGeom>
          <a:gradFill>
            <a:gsLst>
              <a:gs pos="0">
                <a:srgbClr val="CFA08E"/>
              </a:gs>
              <a:gs pos="100000">
                <a:srgbClr val="E0E0E0"/>
              </a:gs>
            </a:gsLst>
            <a:lin ang="5400000"/>
          </a:gradFill>
          <a:ln w="12700">
            <a:miter lim="400000"/>
          </a:ln>
        </p:spPr>
        <p:txBody>
          <a:bodyPr lIns="71437" tIns="71437" rIns="71437" bIns="71437" anchor="ctr"/>
          <a:lstStyle/>
          <a:p>
            <a:pPr>
              <a:defRPr sz="4400">
                <a:solidFill>
                  <a:srgbClr val="FFFFFF"/>
                </a:solidFill>
                <a:effectLst>
                  <a:outerShdw sx="100000" sy="100000" kx="0" ky="0" algn="b" rotWithShape="0" blurRad="25400" dist="12700" dir="5400000">
                    <a:srgbClr val="000000">
                      <a:alpha val="50000"/>
                    </a:srgbClr>
                  </a:outerShdw>
                </a:effectLst>
              </a:defRPr>
            </a:pPr>
          </a:p>
        </p:txBody>
      </p:sp>
      <p:sp>
        <p:nvSpPr>
          <p:cNvPr id="191" name="Reference Genome Available?"/>
          <p:cNvSpPr txBox="1"/>
          <p:nvPr/>
        </p:nvSpPr>
        <p:spPr>
          <a:xfrm>
            <a:off x="12104476" y="5474294"/>
            <a:ext cx="5392853" cy="6280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200">
                <a:effectLst>
                  <a:outerShdw sx="100000" sy="100000" kx="0" ky="0" algn="b" rotWithShape="0" blurRad="25400" dist="25400" dir="2700000">
                    <a:srgbClr val="FFFFFF">
                      <a:alpha val="50000"/>
                    </a:srgbClr>
                  </a:outerShdw>
                </a:effectLst>
              </a:defRPr>
            </a:lvl1pPr>
          </a:lstStyle>
          <a:p>
            <a:pPr/>
            <a:r>
              <a:t>Reference Genome Available?</a:t>
            </a:r>
          </a:p>
        </p:txBody>
      </p:sp>
      <p:sp>
        <p:nvSpPr>
          <p:cNvPr id="192" name="Variation Detection"/>
          <p:cNvSpPr/>
          <p:nvPr/>
        </p:nvSpPr>
        <p:spPr>
          <a:xfrm>
            <a:off x="5485802" y="9102842"/>
            <a:ext cx="3072860" cy="1561231"/>
          </a:xfrm>
          <a:prstGeom prst="rect">
            <a:avLst/>
          </a:prstGeom>
          <a:gradFill>
            <a:gsLst>
              <a:gs pos="0">
                <a:schemeClr val="accent2">
                  <a:satOff val="9990"/>
                  <a:lumOff val="12685"/>
                </a:schemeClr>
              </a:gs>
              <a:gs pos="100000">
                <a:srgbClr val="E0E0E0"/>
              </a:gs>
            </a:gsLst>
            <a:lin ang="5400000"/>
          </a:gradFill>
          <a:ln w="25400">
            <a:solidFill>
              <a:srgbClr val="B8B8B8"/>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4400">
                <a:effectLst>
                  <a:outerShdw sx="100000" sy="100000" kx="0" ky="0" algn="b" rotWithShape="0" blurRad="25400" dist="25400" dir="2700000">
                    <a:srgbClr val="FFFFFF">
                      <a:alpha val="50000"/>
                    </a:srgbClr>
                  </a:outerShdw>
                </a:effectLst>
              </a:defRPr>
            </a:lvl1pPr>
          </a:lstStyle>
          <a:p>
            <a:pPr/>
            <a:r>
              <a:t>Variation Detection</a:t>
            </a:r>
          </a:p>
        </p:txBody>
      </p:sp>
      <p:sp>
        <p:nvSpPr>
          <p:cNvPr id="193" name="Expression Analysis"/>
          <p:cNvSpPr/>
          <p:nvPr/>
        </p:nvSpPr>
        <p:spPr>
          <a:xfrm>
            <a:off x="12629554" y="9102842"/>
            <a:ext cx="3072860" cy="1561231"/>
          </a:xfrm>
          <a:prstGeom prst="rect">
            <a:avLst/>
          </a:prstGeom>
          <a:gradFill>
            <a:gsLst>
              <a:gs pos="0">
                <a:schemeClr val="accent2">
                  <a:satOff val="9990"/>
                  <a:lumOff val="12685"/>
                </a:schemeClr>
              </a:gs>
              <a:gs pos="100000">
                <a:srgbClr val="E0E0E0"/>
              </a:gs>
            </a:gsLst>
            <a:lin ang="5400000"/>
          </a:gradFill>
          <a:ln w="25400">
            <a:solidFill>
              <a:srgbClr val="B8B8B8"/>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4400">
                <a:effectLst>
                  <a:outerShdw sx="100000" sy="100000" kx="0" ky="0" algn="b" rotWithShape="0" blurRad="25400" dist="25400" dir="2700000">
                    <a:srgbClr val="FFFFFF">
                      <a:alpha val="50000"/>
                    </a:srgbClr>
                  </a:outerShdw>
                </a:effectLst>
              </a:defRPr>
            </a:lvl1pPr>
          </a:lstStyle>
          <a:p>
            <a:pPr/>
            <a:r>
              <a:t>Expression Analysis</a:t>
            </a:r>
          </a:p>
        </p:txBody>
      </p:sp>
      <p:sp>
        <p:nvSpPr>
          <p:cNvPr id="194" name="Peak Finding"/>
          <p:cNvSpPr/>
          <p:nvPr/>
        </p:nvSpPr>
        <p:spPr>
          <a:xfrm>
            <a:off x="9057678" y="9102842"/>
            <a:ext cx="3072860" cy="1561231"/>
          </a:xfrm>
          <a:prstGeom prst="rect">
            <a:avLst/>
          </a:prstGeom>
          <a:gradFill>
            <a:gsLst>
              <a:gs pos="0">
                <a:schemeClr val="accent2">
                  <a:satOff val="9990"/>
                  <a:lumOff val="12685"/>
                </a:schemeClr>
              </a:gs>
              <a:gs pos="100000">
                <a:srgbClr val="E0E0E0"/>
              </a:gs>
            </a:gsLst>
            <a:lin ang="5400000"/>
          </a:gradFill>
          <a:ln w="25400">
            <a:solidFill>
              <a:srgbClr val="B8B8B8"/>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4400">
                <a:effectLst>
                  <a:outerShdw sx="100000" sy="100000" kx="0" ky="0" algn="b" rotWithShape="0" blurRad="25400" dist="25400" dir="2700000">
                    <a:srgbClr val="FFFFFF">
                      <a:alpha val="50000"/>
                    </a:srgbClr>
                  </a:outerShdw>
                </a:effectLst>
              </a:defRPr>
            </a:lvl1pPr>
          </a:lstStyle>
          <a:p>
            <a:pPr/>
            <a:r>
              <a:t>Peak Finding</a:t>
            </a:r>
          </a:p>
        </p:txBody>
      </p:sp>
      <p:sp>
        <p:nvSpPr>
          <p:cNvPr id="195" name="Reference Genome"/>
          <p:cNvSpPr/>
          <p:nvPr/>
        </p:nvSpPr>
        <p:spPr>
          <a:xfrm>
            <a:off x="16201429" y="11103092"/>
            <a:ext cx="3072860" cy="1561231"/>
          </a:xfrm>
          <a:prstGeom prst="roundRect">
            <a:avLst>
              <a:gd name="adj" fmla="val 17159"/>
            </a:avLst>
          </a:prstGeom>
          <a:ln w="25400">
            <a:solidFill>
              <a:schemeClr val="accent5">
                <a:satOff val="3041"/>
                <a:lumOff val="6293"/>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000">
                <a:effectLst>
                  <a:outerShdw sx="100000" sy="100000" kx="0" ky="0" algn="b" rotWithShape="0" blurRad="25400" dist="25400" dir="2700000">
                    <a:srgbClr val="FFFFFF">
                      <a:alpha val="50000"/>
                    </a:srgbClr>
                  </a:outerShdw>
                </a:effectLst>
              </a:defRPr>
            </a:lvl1pPr>
          </a:lstStyle>
          <a:p>
            <a:pPr/>
            <a:r>
              <a:t>Reference Genome</a:t>
            </a:r>
          </a:p>
        </p:txBody>
      </p:sp>
      <p:sp>
        <p:nvSpPr>
          <p:cNvPr id="196" name="SNV, CNV, Indelds"/>
          <p:cNvSpPr/>
          <p:nvPr/>
        </p:nvSpPr>
        <p:spPr>
          <a:xfrm>
            <a:off x="5485802" y="11103092"/>
            <a:ext cx="3072860" cy="1561231"/>
          </a:xfrm>
          <a:prstGeom prst="roundRect">
            <a:avLst>
              <a:gd name="adj" fmla="val 17159"/>
            </a:avLst>
          </a:prstGeom>
          <a:ln w="25400">
            <a:solidFill>
              <a:schemeClr val="accent5">
                <a:satOff val="3041"/>
                <a:lumOff val="6293"/>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000">
                <a:effectLst>
                  <a:outerShdw sx="100000" sy="100000" kx="0" ky="0" algn="b" rotWithShape="0" blurRad="25400" dist="25400" dir="2700000">
                    <a:srgbClr val="FFFFFF">
                      <a:alpha val="50000"/>
                    </a:srgbClr>
                  </a:outerShdw>
                </a:effectLst>
              </a:defRPr>
            </a:lvl1pPr>
          </a:lstStyle>
          <a:p>
            <a:pPr/>
            <a:r>
              <a:t>SNV, CNV, Indelds</a:t>
            </a:r>
          </a:p>
        </p:txBody>
      </p:sp>
      <p:sp>
        <p:nvSpPr>
          <p:cNvPr id="197" name="TFBS,…"/>
          <p:cNvSpPr/>
          <p:nvPr/>
        </p:nvSpPr>
        <p:spPr>
          <a:xfrm>
            <a:off x="9057678" y="11103092"/>
            <a:ext cx="3072860" cy="1561231"/>
          </a:xfrm>
          <a:prstGeom prst="roundRect">
            <a:avLst>
              <a:gd name="adj" fmla="val 17159"/>
            </a:avLst>
          </a:prstGeom>
          <a:ln w="25400">
            <a:solidFill>
              <a:schemeClr val="accent5">
                <a:satOff val="3041"/>
                <a:lumOff val="6293"/>
              </a:schemeClr>
            </a:solidFill>
            <a:miter lim="400000"/>
          </a:ln>
          <a:extLst>
            <a:ext uri="{C572A759-6A51-4108-AA02-DFA0A04FC94B}">
              <ma14:wrappingTextBoxFlag xmlns:ma14="http://schemas.microsoft.com/office/mac/drawingml/2011/main" val="1"/>
            </a:ext>
          </a:extLst>
        </p:spPr>
        <p:txBody>
          <a:bodyPr lIns="71437" tIns="71437" rIns="71437" bIns="71437" anchor="ctr"/>
          <a:lstStyle/>
          <a:p>
            <a:pPr>
              <a:defRPr sz="3000">
                <a:effectLst>
                  <a:outerShdw sx="100000" sy="100000" kx="0" ky="0" algn="b" rotWithShape="0" blurRad="25400" dist="25400" dir="2700000">
                    <a:srgbClr val="FFFFFF">
                      <a:alpha val="50000"/>
                    </a:srgbClr>
                  </a:outerShdw>
                </a:effectLst>
              </a:defRPr>
            </a:pPr>
            <a:r>
              <a:t>TFBS,</a:t>
            </a:r>
          </a:p>
          <a:p>
            <a:pPr>
              <a:defRPr sz="3000">
                <a:effectLst>
                  <a:outerShdw sx="100000" sy="100000" kx="0" ky="0" algn="b" rotWithShape="0" blurRad="25400" dist="25400" dir="2700000">
                    <a:srgbClr val="FFFFFF">
                      <a:alpha val="50000"/>
                    </a:srgbClr>
                  </a:outerShdw>
                </a:effectLst>
              </a:defRPr>
            </a:pPr>
            <a:r>
              <a:t>Histone Codes</a:t>
            </a:r>
          </a:p>
        </p:txBody>
      </p:sp>
      <p:sp>
        <p:nvSpPr>
          <p:cNvPr id="198" name="Expression Level DE Genes"/>
          <p:cNvSpPr/>
          <p:nvPr/>
        </p:nvSpPr>
        <p:spPr>
          <a:xfrm>
            <a:off x="12629554" y="11103092"/>
            <a:ext cx="3072860" cy="1561231"/>
          </a:xfrm>
          <a:prstGeom prst="roundRect">
            <a:avLst>
              <a:gd name="adj" fmla="val 17159"/>
            </a:avLst>
          </a:prstGeom>
          <a:ln w="25400">
            <a:solidFill>
              <a:schemeClr val="accent5">
                <a:satOff val="3041"/>
                <a:lumOff val="6293"/>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000">
                <a:effectLst>
                  <a:outerShdw sx="100000" sy="100000" kx="0" ky="0" algn="b" rotWithShape="0" blurRad="25400" dist="25400" dir="2700000">
                    <a:srgbClr val="FFFFFF">
                      <a:alpha val="50000"/>
                    </a:srgbClr>
                  </a:outerShdw>
                </a:effectLst>
              </a:defRPr>
            </a:lvl1pPr>
          </a:lstStyle>
          <a:p>
            <a:pPr/>
            <a:r>
              <a:t>Expression Level DE Genes</a:t>
            </a:r>
          </a:p>
        </p:txBody>
      </p:sp>
      <p:sp>
        <p:nvSpPr>
          <p:cNvPr id="199" name="Line"/>
          <p:cNvSpPr/>
          <p:nvPr/>
        </p:nvSpPr>
        <p:spPr>
          <a:xfrm flipH="1">
            <a:off x="13442680" y="7471428"/>
            <a:ext cx="2512814" cy="1"/>
          </a:xfrm>
          <a:prstGeom prst="line">
            <a:avLst/>
          </a:prstGeom>
          <a:ln w="25400">
            <a:solidFill>
              <a:srgbClr val="000000"/>
            </a:solidFill>
            <a:miter lim="400000"/>
            <a:tailEnd type="triangle"/>
          </a:ln>
        </p:spPr>
        <p:txBody>
          <a:bodyPr lIns="71437" tIns="71437" rIns="71437" bIns="71437" anchor="ctr"/>
          <a:lstStyle/>
          <a:p>
            <a:pPr>
              <a:defRPr sz="4400">
                <a:effectLst>
                  <a:outerShdw sx="100000" sy="100000" kx="0" ky="0" algn="b" rotWithShape="0" blurRad="25400" dist="25400" dir="2700000">
                    <a:srgbClr val="FFFFFF">
                      <a:alpha val="50000"/>
                    </a:srgbClr>
                  </a:outerShdw>
                </a:effectLst>
              </a:defRPr>
            </a:pPr>
          </a:p>
        </p:txBody>
      </p:sp>
      <p:sp>
        <p:nvSpPr>
          <p:cNvPr id="200" name="Gap Filling"/>
          <p:cNvSpPr/>
          <p:nvPr/>
        </p:nvSpPr>
        <p:spPr>
          <a:xfrm>
            <a:off x="16201429" y="9102842"/>
            <a:ext cx="3072860" cy="1561231"/>
          </a:xfrm>
          <a:prstGeom prst="rect">
            <a:avLst/>
          </a:prstGeom>
          <a:gradFill>
            <a:gsLst>
              <a:gs pos="0">
                <a:schemeClr val="accent2">
                  <a:satOff val="9990"/>
                  <a:lumOff val="12685"/>
                </a:schemeClr>
              </a:gs>
              <a:gs pos="100000">
                <a:srgbClr val="E0E0E0"/>
              </a:gs>
            </a:gsLst>
            <a:lin ang="5400000"/>
          </a:gradFill>
          <a:ln w="25400">
            <a:solidFill>
              <a:srgbClr val="B8B8B8"/>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4400">
                <a:effectLst>
                  <a:outerShdw sx="100000" sy="100000" kx="0" ky="0" algn="b" rotWithShape="0" blurRad="25400" dist="25400" dir="2700000">
                    <a:srgbClr val="FFFFFF">
                      <a:alpha val="50000"/>
                    </a:srgbClr>
                  </a:outerShdw>
                </a:effectLst>
              </a:defRPr>
            </a:lvl1pPr>
          </a:lstStyle>
          <a:p>
            <a:pPr/>
            <a:r>
              <a:t>Gap Filling</a:t>
            </a:r>
          </a:p>
        </p:txBody>
      </p:sp>
      <p:sp>
        <p:nvSpPr>
          <p:cNvPr id="201" name="Line"/>
          <p:cNvSpPr/>
          <p:nvPr/>
        </p:nvSpPr>
        <p:spPr>
          <a:xfrm>
            <a:off x="12128422" y="3914935"/>
            <a:ext cx="1127281" cy="1"/>
          </a:xfrm>
          <a:prstGeom prst="line">
            <a:avLst/>
          </a:prstGeom>
          <a:ln w="25400">
            <a:solidFill>
              <a:srgbClr val="000000"/>
            </a:solidFill>
            <a:miter lim="400000"/>
            <a:tailEnd type="triangle"/>
          </a:ln>
        </p:spPr>
        <p:txBody>
          <a:bodyPr lIns="71437" tIns="71437" rIns="71437" bIns="71437" anchor="ctr"/>
          <a:lstStyle/>
          <a:p>
            <a:pPr>
              <a:defRPr sz="4400">
                <a:effectLst>
                  <a:outerShdw sx="100000" sy="100000" kx="0" ky="0" algn="b" rotWithShape="0" blurRad="25400" dist="25400" dir="2700000">
                    <a:srgbClr val="FFFFFF">
                      <a:alpha val="50000"/>
                    </a:srgbClr>
                  </a:outerShdw>
                </a:effectLst>
              </a:defRPr>
            </a:pPr>
          </a:p>
        </p:txBody>
      </p:sp>
      <p:sp>
        <p:nvSpPr>
          <p:cNvPr id="214" name="Connection Line"/>
          <p:cNvSpPr/>
          <p:nvPr/>
        </p:nvSpPr>
        <p:spPr>
          <a:xfrm>
            <a:off x="15955010" y="7452360"/>
            <a:ext cx="264161" cy="4387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ln w="25400">
            <a:solidFill>
              <a:srgbClr val="000000"/>
            </a:solidFill>
            <a:miter lim="400000"/>
          </a:ln>
        </p:spPr>
        <p:txBody>
          <a:bodyPr/>
          <a:lstStyle/>
          <a:p>
            <a:pPr/>
          </a:p>
        </p:txBody>
      </p:sp>
      <p:sp>
        <p:nvSpPr>
          <p:cNvPr id="203" name="Line"/>
          <p:cNvSpPr/>
          <p:nvPr/>
        </p:nvSpPr>
        <p:spPr>
          <a:xfrm flipV="1">
            <a:off x="11924109" y="8349257"/>
            <a:ext cx="1" cy="335597"/>
          </a:xfrm>
          <a:prstGeom prst="line">
            <a:avLst/>
          </a:prstGeom>
          <a:ln w="25400">
            <a:solidFill>
              <a:srgbClr val="000000"/>
            </a:solidFill>
            <a:miter lim="400000"/>
          </a:ln>
        </p:spPr>
        <p:txBody>
          <a:bodyPr lIns="71437" tIns="71437" rIns="71437" bIns="71437" anchor="ctr"/>
          <a:lstStyle/>
          <a:p>
            <a:pPr>
              <a:defRPr sz="4400">
                <a:effectLst>
                  <a:outerShdw sx="100000" sy="100000" kx="0" ky="0" algn="b" rotWithShape="0" blurRad="25400" dist="25400" dir="2700000">
                    <a:srgbClr val="FFFFFF">
                      <a:alpha val="50000"/>
                    </a:srgbClr>
                  </a:outerShdw>
                </a:effectLst>
              </a:defRPr>
            </a:pPr>
          </a:p>
        </p:txBody>
      </p:sp>
      <p:sp>
        <p:nvSpPr>
          <p:cNvPr id="204" name="Line"/>
          <p:cNvSpPr/>
          <p:nvPr/>
        </p:nvSpPr>
        <p:spPr>
          <a:xfrm flipH="1" flipV="1">
            <a:off x="7013611" y="8702712"/>
            <a:ext cx="7193100" cy="1"/>
          </a:xfrm>
          <a:prstGeom prst="line">
            <a:avLst/>
          </a:prstGeom>
          <a:ln w="25400">
            <a:solidFill>
              <a:srgbClr val="000000"/>
            </a:solidFill>
            <a:miter lim="400000"/>
          </a:ln>
        </p:spPr>
        <p:txBody>
          <a:bodyPr lIns="71437" tIns="71437" rIns="71437" bIns="71437" anchor="ctr"/>
          <a:lstStyle/>
          <a:p>
            <a:pPr>
              <a:defRPr sz="4400">
                <a:effectLst>
                  <a:outerShdw sx="100000" sy="100000" kx="0" ky="0" algn="b" rotWithShape="0" blurRad="25400" dist="25400" dir="2700000">
                    <a:srgbClr val="FFFFFF">
                      <a:alpha val="50000"/>
                    </a:srgbClr>
                  </a:outerShdw>
                </a:effectLst>
              </a:defRPr>
            </a:pPr>
          </a:p>
        </p:txBody>
      </p:sp>
      <p:sp>
        <p:nvSpPr>
          <p:cNvPr id="205" name="Line"/>
          <p:cNvSpPr/>
          <p:nvPr/>
        </p:nvSpPr>
        <p:spPr>
          <a:xfrm>
            <a:off x="7022232" y="8680843"/>
            <a:ext cx="1" cy="417044"/>
          </a:xfrm>
          <a:prstGeom prst="line">
            <a:avLst/>
          </a:prstGeom>
          <a:ln w="25400">
            <a:solidFill>
              <a:srgbClr val="000000"/>
            </a:solidFill>
            <a:miter lim="400000"/>
            <a:tailEnd type="triangle"/>
          </a:ln>
        </p:spPr>
        <p:txBody>
          <a:bodyPr lIns="71437" tIns="71437" rIns="71437" bIns="71437" anchor="ctr"/>
          <a:lstStyle/>
          <a:p>
            <a:pPr>
              <a:defRPr sz="4400">
                <a:effectLst>
                  <a:outerShdw sx="100000" sy="100000" kx="0" ky="0" algn="b" rotWithShape="0" blurRad="25400" dist="25400" dir="2700000">
                    <a:srgbClr val="FFFFFF">
                      <a:alpha val="50000"/>
                    </a:srgbClr>
                  </a:outerShdw>
                </a:effectLst>
              </a:defRPr>
            </a:pPr>
          </a:p>
        </p:txBody>
      </p:sp>
      <p:sp>
        <p:nvSpPr>
          <p:cNvPr id="206" name="Line"/>
          <p:cNvSpPr/>
          <p:nvPr/>
        </p:nvSpPr>
        <p:spPr>
          <a:xfrm>
            <a:off x="10628020" y="8694256"/>
            <a:ext cx="1" cy="417043"/>
          </a:xfrm>
          <a:prstGeom prst="line">
            <a:avLst/>
          </a:prstGeom>
          <a:ln w="25400">
            <a:solidFill>
              <a:srgbClr val="000000"/>
            </a:solidFill>
            <a:miter lim="400000"/>
            <a:tailEnd type="triangle"/>
          </a:ln>
        </p:spPr>
        <p:txBody>
          <a:bodyPr lIns="71437" tIns="71437" rIns="71437" bIns="71437" anchor="ctr"/>
          <a:lstStyle/>
          <a:p>
            <a:pPr>
              <a:defRPr sz="4400">
                <a:effectLst>
                  <a:outerShdw sx="100000" sy="100000" kx="0" ky="0" algn="b" rotWithShape="0" blurRad="25400" dist="25400" dir="2700000">
                    <a:srgbClr val="FFFFFF">
                      <a:alpha val="50000"/>
                    </a:srgbClr>
                  </a:outerShdw>
                </a:effectLst>
              </a:defRPr>
            </a:pPr>
          </a:p>
        </p:txBody>
      </p:sp>
      <p:sp>
        <p:nvSpPr>
          <p:cNvPr id="207" name="Line"/>
          <p:cNvSpPr/>
          <p:nvPr/>
        </p:nvSpPr>
        <p:spPr>
          <a:xfrm>
            <a:off x="14182939" y="8694256"/>
            <a:ext cx="1" cy="417043"/>
          </a:xfrm>
          <a:prstGeom prst="line">
            <a:avLst/>
          </a:prstGeom>
          <a:ln w="25400">
            <a:solidFill>
              <a:srgbClr val="000000"/>
            </a:solidFill>
            <a:miter lim="400000"/>
            <a:tailEnd type="triangle"/>
          </a:ln>
        </p:spPr>
        <p:txBody>
          <a:bodyPr lIns="71437" tIns="71437" rIns="71437" bIns="71437" anchor="ctr"/>
          <a:lstStyle/>
          <a:p>
            <a:pPr>
              <a:defRPr sz="4400">
                <a:effectLst>
                  <a:outerShdw sx="100000" sy="100000" kx="0" ky="0" algn="b" rotWithShape="0" blurRad="25400" dist="25400" dir="2700000">
                    <a:srgbClr val="FFFFFF">
                      <a:alpha val="50000"/>
                    </a:srgbClr>
                  </a:outerShdw>
                </a:effectLst>
              </a:defRPr>
            </a:pPr>
          </a:p>
        </p:txBody>
      </p:sp>
      <p:sp>
        <p:nvSpPr>
          <p:cNvPr id="208" name="Line"/>
          <p:cNvSpPr/>
          <p:nvPr/>
        </p:nvSpPr>
        <p:spPr>
          <a:xfrm>
            <a:off x="7022232" y="10695613"/>
            <a:ext cx="1" cy="417044"/>
          </a:xfrm>
          <a:prstGeom prst="line">
            <a:avLst/>
          </a:prstGeom>
          <a:ln w="25400">
            <a:solidFill>
              <a:srgbClr val="000000"/>
            </a:solidFill>
            <a:miter lim="400000"/>
            <a:tailEnd type="triangle"/>
          </a:ln>
        </p:spPr>
        <p:txBody>
          <a:bodyPr lIns="71437" tIns="71437" rIns="71437" bIns="71437" anchor="ctr"/>
          <a:lstStyle/>
          <a:p>
            <a:pPr>
              <a:defRPr sz="4400">
                <a:effectLst>
                  <a:outerShdw sx="100000" sy="100000" kx="0" ky="0" algn="b" rotWithShape="0" blurRad="25400" dist="25400" dir="2700000">
                    <a:srgbClr val="FFFFFF">
                      <a:alpha val="50000"/>
                    </a:srgbClr>
                  </a:outerShdw>
                </a:effectLst>
              </a:defRPr>
            </a:pPr>
          </a:p>
        </p:txBody>
      </p:sp>
      <p:sp>
        <p:nvSpPr>
          <p:cNvPr id="209" name="Line"/>
          <p:cNvSpPr/>
          <p:nvPr/>
        </p:nvSpPr>
        <p:spPr>
          <a:xfrm>
            <a:off x="10610160" y="10695613"/>
            <a:ext cx="1" cy="417044"/>
          </a:xfrm>
          <a:prstGeom prst="line">
            <a:avLst/>
          </a:prstGeom>
          <a:ln w="25400">
            <a:solidFill>
              <a:srgbClr val="000000"/>
            </a:solidFill>
            <a:miter lim="400000"/>
            <a:tailEnd type="triangle"/>
          </a:ln>
        </p:spPr>
        <p:txBody>
          <a:bodyPr lIns="71437" tIns="71437" rIns="71437" bIns="71437" anchor="ctr"/>
          <a:lstStyle/>
          <a:p>
            <a:pPr>
              <a:defRPr sz="4400">
                <a:effectLst>
                  <a:outerShdw sx="100000" sy="100000" kx="0" ky="0" algn="b" rotWithShape="0" blurRad="25400" dist="25400" dir="2700000">
                    <a:srgbClr val="FFFFFF">
                      <a:alpha val="50000"/>
                    </a:srgbClr>
                  </a:outerShdw>
                </a:effectLst>
              </a:defRPr>
            </a:pPr>
          </a:p>
        </p:txBody>
      </p:sp>
      <p:sp>
        <p:nvSpPr>
          <p:cNvPr id="210" name="Line"/>
          <p:cNvSpPr/>
          <p:nvPr/>
        </p:nvSpPr>
        <p:spPr>
          <a:xfrm>
            <a:off x="14182939" y="10695613"/>
            <a:ext cx="1" cy="417044"/>
          </a:xfrm>
          <a:prstGeom prst="line">
            <a:avLst/>
          </a:prstGeom>
          <a:ln w="25400">
            <a:solidFill>
              <a:srgbClr val="000000"/>
            </a:solidFill>
            <a:miter lim="400000"/>
            <a:tailEnd type="triangle"/>
          </a:ln>
        </p:spPr>
        <p:txBody>
          <a:bodyPr lIns="71437" tIns="71437" rIns="71437" bIns="71437" anchor="ctr"/>
          <a:lstStyle/>
          <a:p>
            <a:pPr>
              <a:defRPr sz="4400">
                <a:effectLst>
                  <a:outerShdw sx="100000" sy="100000" kx="0" ky="0" algn="b" rotWithShape="0" blurRad="25400" dist="25400" dir="2700000">
                    <a:srgbClr val="FFFFFF">
                      <a:alpha val="50000"/>
                    </a:srgbClr>
                  </a:outerShdw>
                </a:effectLst>
              </a:defRPr>
            </a:pPr>
          </a:p>
        </p:txBody>
      </p:sp>
      <p:sp>
        <p:nvSpPr>
          <p:cNvPr id="211" name="Line"/>
          <p:cNvSpPr/>
          <p:nvPr/>
        </p:nvSpPr>
        <p:spPr>
          <a:xfrm>
            <a:off x="17737859" y="10695613"/>
            <a:ext cx="1" cy="417044"/>
          </a:xfrm>
          <a:prstGeom prst="line">
            <a:avLst/>
          </a:prstGeom>
          <a:ln w="25400">
            <a:solidFill>
              <a:srgbClr val="000000"/>
            </a:solidFill>
            <a:miter lim="400000"/>
            <a:tailEnd type="triangle"/>
          </a:ln>
        </p:spPr>
        <p:txBody>
          <a:bodyPr lIns="71437" tIns="71437" rIns="71437" bIns="71437" anchor="ctr"/>
          <a:lstStyle/>
          <a:p>
            <a:pPr>
              <a:defRPr sz="4400">
                <a:effectLst>
                  <a:outerShdw sx="100000" sy="100000" kx="0" ky="0" algn="b" rotWithShape="0" blurRad="25400" dist="25400" dir="2700000">
                    <a:srgbClr val="FFFFFF">
                      <a:alpha val="50000"/>
                    </a:srgbClr>
                  </a:outerShdw>
                </a:effectLst>
              </a:defRPr>
            </a:pPr>
          </a:p>
        </p:txBody>
      </p:sp>
      <p:sp>
        <p:nvSpPr>
          <p:cNvPr id="212" name="No"/>
          <p:cNvSpPr txBox="1"/>
          <p:nvPr/>
        </p:nvSpPr>
        <p:spPr>
          <a:xfrm>
            <a:off x="17851783" y="5862048"/>
            <a:ext cx="663830" cy="6032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a:lvl1pPr>
          </a:lstStyle>
          <a:p>
            <a:pPr/>
            <a:r>
              <a:t>No</a:t>
            </a:r>
          </a:p>
        </p:txBody>
      </p:sp>
      <p:sp>
        <p:nvSpPr>
          <p:cNvPr id="213" name="Yes"/>
          <p:cNvSpPr txBox="1"/>
          <p:nvPr/>
        </p:nvSpPr>
        <p:spPr>
          <a:xfrm>
            <a:off x="11075715" y="5863499"/>
            <a:ext cx="684785" cy="6032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a:lvl1pPr>
          </a:lstStyle>
          <a:p>
            <a:pPr/>
            <a:r>
              <a:t>Yes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5" name="Image" descr="Image"/>
          <p:cNvPicPr>
            <a:picLocks noChangeAspect="1"/>
          </p:cNvPicPr>
          <p:nvPr/>
        </p:nvPicPr>
        <p:blipFill>
          <a:blip r:embed="rId2">
            <a:extLst/>
          </a:blip>
          <a:stretch>
            <a:fillRect/>
          </a:stretch>
        </p:blipFill>
        <p:spPr>
          <a:xfrm>
            <a:off x="4494743" y="463102"/>
            <a:ext cx="16323200" cy="12789796"/>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RNASeq Alignment"/>
          <p:cNvSpPr txBox="1"/>
          <p:nvPr>
            <p:ph type="title"/>
          </p:nvPr>
        </p:nvSpPr>
        <p:spPr>
          <a:prstGeom prst="rect">
            <a:avLst/>
          </a:prstGeom>
        </p:spPr>
        <p:txBody>
          <a:bodyPr/>
          <a:lstStyle/>
          <a:p>
            <a:pPr/>
            <a:r>
              <a:t>RNASeq Alignment</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Different Types of Reads"/>
          <p:cNvSpPr txBox="1"/>
          <p:nvPr>
            <p:ph type="title"/>
          </p:nvPr>
        </p:nvSpPr>
        <p:spPr>
          <a:prstGeom prst="rect">
            <a:avLst/>
          </a:prstGeom>
        </p:spPr>
        <p:txBody>
          <a:bodyPr/>
          <a:lstStyle/>
          <a:p>
            <a:pPr/>
            <a:r>
              <a:t>Different Types of Reads</a:t>
            </a:r>
          </a:p>
        </p:txBody>
      </p:sp>
      <p:pic>
        <p:nvPicPr>
          <p:cNvPr id="340" name="Image" descr="Image"/>
          <p:cNvPicPr>
            <a:picLocks noChangeAspect="1"/>
          </p:cNvPicPr>
          <p:nvPr/>
        </p:nvPicPr>
        <p:blipFill>
          <a:blip r:embed="rId2">
            <a:extLst/>
          </a:blip>
          <a:stretch>
            <a:fillRect/>
          </a:stretch>
        </p:blipFill>
        <p:spPr>
          <a:xfrm>
            <a:off x="4951532" y="5431490"/>
            <a:ext cx="15409623" cy="5067584"/>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HISAT Indexing Strategy"/>
          <p:cNvSpPr txBox="1"/>
          <p:nvPr>
            <p:ph type="title"/>
          </p:nvPr>
        </p:nvSpPr>
        <p:spPr>
          <a:prstGeom prst="rect">
            <a:avLst/>
          </a:prstGeom>
        </p:spPr>
        <p:txBody>
          <a:bodyPr/>
          <a:lstStyle/>
          <a:p>
            <a:pPr/>
            <a:r>
              <a:t>HISAT Indexing Strategy</a:t>
            </a:r>
          </a:p>
        </p:txBody>
      </p:sp>
      <p:sp>
        <p:nvSpPr>
          <p:cNvPr id="343" name="A global FM index for entire genome: Tophat, STAR, etc.…"/>
          <p:cNvSpPr txBox="1"/>
          <p:nvPr>
            <p:ph type="body" sz="half" idx="1"/>
          </p:nvPr>
        </p:nvSpPr>
        <p:spPr>
          <a:prstGeom prst="rect">
            <a:avLst/>
          </a:prstGeom>
        </p:spPr>
        <p:txBody>
          <a:bodyPr/>
          <a:lstStyle/>
          <a:p>
            <a:pPr marL="642213" indent="-642213" defTabSz="540067">
              <a:spcBef>
                <a:spcPts val="5900"/>
              </a:spcBef>
              <a:buBlip>
                <a:blip r:embed="rId2"/>
              </a:buBlip>
              <a:defRPr sz="4703"/>
            </a:pPr>
            <a:r>
              <a:t>A </a:t>
            </a:r>
            <a:r>
              <a:rPr>
                <a:solidFill>
                  <a:schemeClr val="accent5">
                    <a:satOff val="3041"/>
                    <a:lumOff val="6293"/>
                  </a:schemeClr>
                </a:solidFill>
              </a:rPr>
              <a:t>global</a:t>
            </a:r>
            <a:r>
              <a:t> FM index for entire genome: </a:t>
            </a:r>
            <a:r>
              <a:rPr>
                <a:solidFill>
                  <a:schemeClr val="accent5">
                    <a:satOff val="3041"/>
                    <a:lumOff val="6293"/>
                  </a:schemeClr>
                </a:solidFill>
              </a:rPr>
              <a:t>Tophat</a:t>
            </a:r>
            <a:r>
              <a:t>, </a:t>
            </a:r>
            <a:r>
              <a:rPr>
                <a:solidFill>
                  <a:schemeClr val="accent5">
                    <a:satOff val="3041"/>
                    <a:lumOff val="6293"/>
                  </a:schemeClr>
                </a:solidFill>
              </a:rPr>
              <a:t>STAR</a:t>
            </a:r>
            <a:r>
              <a:t>, etc.</a:t>
            </a:r>
          </a:p>
          <a:p>
            <a:pPr marL="642213" indent="-642213" defTabSz="540067">
              <a:spcBef>
                <a:spcPts val="5900"/>
              </a:spcBef>
              <a:buBlip>
                <a:blip r:embed="rId2"/>
              </a:buBlip>
              <a:defRPr sz="4703"/>
            </a:pPr>
            <a:r>
              <a:t>The novel idea of HISAT: small FM indexes, for </a:t>
            </a:r>
            <a:r>
              <a:rPr>
                <a:solidFill>
                  <a:schemeClr val="accent5">
                    <a:satOff val="3041"/>
                    <a:lumOff val="6293"/>
                  </a:schemeClr>
                </a:solidFill>
              </a:rPr>
              <a:t>64 kbp</a:t>
            </a:r>
            <a:r>
              <a:t> regions that collectively cover the genome</a:t>
            </a:r>
          </a:p>
          <a:p>
            <a:pPr marL="642213" indent="-642213" defTabSz="540067">
              <a:spcBef>
                <a:spcPts val="5900"/>
              </a:spcBef>
              <a:buBlip>
                <a:blip r:embed="rId2"/>
              </a:buBlip>
              <a:defRPr sz="4703"/>
            </a:pPr>
            <a:r>
              <a:t>For human genome: ~48,000 local FM indexes, each </a:t>
            </a:r>
            <a:r>
              <a:rPr>
                <a:solidFill>
                  <a:schemeClr val="accent5">
                    <a:satOff val="3041"/>
                    <a:lumOff val="6293"/>
                  </a:schemeClr>
                </a:solidFill>
              </a:rPr>
              <a:t>overlapping</a:t>
            </a:r>
            <a:r>
              <a:t> its neighbor by 1,024 bp</a:t>
            </a:r>
          </a:p>
          <a:p>
            <a:pPr marL="642213" indent="-642213" defTabSz="540067">
              <a:spcBef>
                <a:spcPts val="5900"/>
              </a:spcBef>
              <a:buBlip>
                <a:blip r:embed="rId2"/>
              </a:buBlip>
              <a:defRPr sz="4703"/>
            </a:pPr>
            <a:r>
              <a:t>Overlapping boundaries: to align reads that would otherwise span two indexes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Implementation Details"/>
          <p:cNvSpPr txBox="1"/>
          <p:nvPr>
            <p:ph type="title"/>
          </p:nvPr>
        </p:nvSpPr>
        <p:spPr>
          <a:prstGeom prst="rect">
            <a:avLst/>
          </a:prstGeom>
        </p:spPr>
        <p:txBody>
          <a:bodyPr/>
          <a:lstStyle/>
          <a:p>
            <a:pPr/>
            <a:r>
              <a:t>Implementation Details</a:t>
            </a:r>
          </a:p>
        </p:txBody>
      </p:sp>
      <p:sp>
        <p:nvSpPr>
          <p:cNvPr id="346" name="HISAT uses the Bowtie2 implementation to construct and search an FM index…"/>
          <p:cNvSpPr txBox="1"/>
          <p:nvPr>
            <p:ph type="body" sz="half" idx="1"/>
          </p:nvPr>
        </p:nvSpPr>
        <p:spPr>
          <a:prstGeom prst="rect">
            <a:avLst/>
          </a:prstGeom>
        </p:spPr>
        <p:txBody>
          <a:bodyPr/>
          <a:lstStyle/>
          <a:p>
            <a:pPr>
              <a:buBlip>
                <a:blip r:embed="rId2"/>
              </a:buBlip>
            </a:pPr>
            <a:r>
              <a:t>HISAT uses the Bowtie2 implementation to construct and search an FM index</a:t>
            </a:r>
          </a:p>
          <a:p>
            <a:pPr>
              <a:buBlip>
                <a:blip r:embed="rId2"/>
              </a:buBlip>
            </a:pPr>
            <a:r>
              <a:t>It stores large number of local indexes in a small set of files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Alignment Strategies"/>
          <p:cNvSpPr txBox="1"/>
          <p:nvPr>
            <p:ph type="title"/>
          </p:nvPr>
        </p:nvSpPr>
        <p:spPr>
          <a:prstGeom prst="rect">
            <a:avLst/>
          </a:prstGeom>
        </p:spPr>
        <p:txBody>
          <a:bodyPr/>
          <a:lstStyle/>
          <a:p>
            <a:pPr/>
            <a:r>
              <a:t>Alignment Strategies</a:t>
            </a:r>
          </a:p>
        </p:txBody>
      </p:sp>
      <p:pic>
        <p:nvPicPr>
          <p:cNvPr id="349" name="Image" descr="Image"/>
          <p:cNvPicPr>
            <a:picLocks noChangeAspect="1"/>
          </p:cNvPicPr>
          <p:nvPr/>
        </p:nvPicPr>
        <p:blipFill>
          <a:blip r:embed="rId2">
            <a:extLst/>
          </a:blip>
          <a:stretch>
            <a:fillRect/>
          </a:stretch>
        </p:blipFill>
        <p:spPr>
          <a:xfrm>
            <a:off x="6596289" y="2916247"/>
            <a:ext cx="12120109" cy="3010477"/>
          </a:xfrm>
          <a:prstGeom prst="rect">
            <a:avLst/>
          </a:prstGeom>
          <a:ln w="12700">
            <a:miter lim="400000"/>
          </a:ln>
        </p:spPr>
      </p:pic>
      <p:sp>
        <p:nvSpPr>
          <p:cNvPr id="350" name="Anchors of &gt; 7bp: local indexes. An 8 bp anchor expected to occur ~48,000 times in human genome and once in 64 kbp region…"/>
          <p:cNvSpPr txBox="1"/>
          <p:nvPr>
            <p:ph type="body" sz="half" idx="4294967295"/>
          </p:nvPr>
        </p:nvSpPr>
        <p:spPr>
          <a:xfrm>
            <a:off x="5816203" y="5775761"/>
            <a:ext cx="13716001" cy="6297177"/>
          </a:xfrm>
          <a:prstGeom prst="rect">
            <a:avLst/>
          </a:prstGeom>
        </p:spPr>
        <p:txBody>
          <a:bodyPr/>
          <a:lstStyle/>
          <a:p>
            <a:pPr marL="741603" indent="-741603" defTabSz="623649">
              <a:spcBef>
                <a:spcPts val="6800"/>
              </a:spcBef>
              <a:buBlip>
                <a:blip r:embed="rId3"/>
              </a:buBlip>
              <a:defRPr sz="5432"/>
            </a:pPr>
            <a:r>
              <a:t>Anchors of &gt; 7bp: </a:t>
            </a:r>
            <a:r>
              <a:rPr>
                <a:solidFill>
                  <a:schemeClr val="accent5">
                    <a:satOff val="3041"/>
                    <a:lumOff val="6293"/>
                  </a:schemeClr>
                </a:solidFill>
              </a:rPr>
              <a:t>local indexes</a:t>
            </a:r>
            <a:r>
              <a:t>. An 8 bp anchor expected to occur ~48,000 times in human genome and once in 64 kbp region</a:t>
            </a:r>
          </a:p>
          <a:p>
            <a:pPr marL="741603" indent="-741603" defTabSz="623649">
              <a:spcBef>
                <a:spcPts val="6800"/>
              </a:spcBef>
              <a:buBlip>
                <a:blip r:embed="rId3"/>
              </a:buBlip>
              <a:defRPr sz="5432"/>
            </a:pPr>
            <a:r>
              <a:t>For anchors of 1-7 bp length: Using </a:t>
            </a:r>
            <a:r>
              <a:rPr>
                <a:solidFill>
                  <a:schemeClr val="accent5">
                    <a:satOff val="3041"/>
                    <a:lumOff val="6293"/>
                  </a:schemeClr>
                </a:solidFill>
              </a:rPr>
              <a:t>splice-site information</a:t>
            </a:r>
            <a:r>
              <a:t> found by aligning other reads (HISATx2)</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peed Comparison"/>
          <p:cNvSpPr txBox="1"/>
          <p:nvPr>
            <p:ph type="title"/>
          </p:nvPr>
        </p:nvSpPr>
        <p:spPr>
          <a:prstGeom prst="rect">
            <a:avLst/>
          </a:prstGeom>
        </p:spPr>
        <p:txBody>
          <a:bodyPr/>
          <a:lstStyle/>
          <a:p>
            <a:pPr/>
            <a:r>
              <a:t>Speed Comparison</a:t>
            </a:r>
          </a:p>
        </p:txBody>
      </p:sp>
      <p:pic>
        <p:nvPicPr>
          <p:cNvPr id="353" name="Image" descr="Image"/>
          <p:cNvPicPr>
            <a:picLocks noChangeAspect="1"/>
          </p:cNvPicPr>
          <p:nvPr/>
        </p:nvPicPr>
        <p:blipFill>
          <a:blip r:embed="rId3">
            <a:extLst/>
          </a:blip>
          <a:stretch>
            <a:fillRect/>
          </a:stretch>
        </p:blipFill>
        <p:spPr>
          <a:xfrm>
            <a:off x="4617744" y="3376338"/>
            <a:ext cx="15617423" cy="7534223"/>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Accuracy Comparison: All Types of Reads"/>
          <p:cNvSpPr txBox="1"/>
          <p:nvPr>
            <p:ph type="title"/>
          </p:nvPr>
        </p:nvSpPr>
        <p:spPr>
          <a:prstGeom prst="rect">
            <a:avLst/>
          </a:prstGeom>
        </p:spPr>
        <p:txBody>
          <a:bodyPr/>
          <a:lstStyle/>
          <a:p>
            <a:pPr/>
            <a:r>
              <a:t>Accuracy Comparison: All Types of Reads</a:t>
            </a:r>
          </a:p>
        </p:txBody>
      </p:sp>
      <p:pic>
        <p:nvPicPr>
          <p:cNvPr id="358" name="Image" descr="Image"/>
          <p:cNvPicPr>
            <a:picLocks noChangeAspect="1"/>
          </p:cNvPicPr>
          <p:nvPr/>
        </p:nvPicPr>
        <p:blipFill>
          <a:blip r:embed="rId2">
            <a:extLst/>
          </a:blip>
          <a:stretch>
            <a:fillRect/>
          </a:stretch>
        </p:blipFill>
        <p:spPr>
          <a:xfrm>
            <a:off x="5093623" y="3738102"/>
            <a:ext cx="15125441" cy="8454358"/>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Accuracy Comparison: 8-15bp Anchors"/>
          <p:cNvSpPr txBox="1"/>
          <p:nvPr>
            <p:ph type="title"/>
          </p:nvPr>
        </p:nvSpPr>
        <p:spPr>
          <a:prstGeom prst="rect">
            <a:avLst/>
          </a:prstGeom>
        </p:spPr>
        <p:txBody>
          <a:bodyPr/>
          <a:lstStyle/>
          <a:p>
            <a:pPr/>
            <a:r>
              <a:t>Accuracy Comparison: 8-15bp Anchors</a:t>
            </a:r>
          </a:p>
        </p:txBody>
      </p:sp>
      <p:grpSp>
        <p:nvGrpSpPr>
          <p:cNvPr id="363" name="Group"/>
          <p:cNvGrpSpPr/>
          <p:nvPr/>
        </p:nvGrpSpPr>
        <p:grpSpPr>
          <a:xfrm>
            <a:off x="4670945" y="4153831"/>
            <a:ext cx="15970797" cy="7622901"/>
            <a:chOff x="0" y="0"/>
            <a:chExt cx="15970795" cy="7622900"/>
          </a:xfrm>
        </p:grpSpPr>
        <p:pic>
          <p:nvPicPr>
            <p:cNvPr id="361" name="Image" descr="Image"/>
            <p:cNvPicPr>
              <a:picLocks noChangeAspect="1"/>
            </p:cNvPicPr>
            <p:nvPr/>
          </p:nvPicPr>
          <p:blipFill>
            <a:blip r:embed="rId2">
              <a:extLst/>
            </a:blip>
            <a:stretch>
              <a:fillRect/>
            </a:stretch>
          </p:blipFill>
          <p:spPr>
            <a:xfrm>
              <a:off x="0" y="0"/>
              <a:ext cx="15970796" cy="6268118"/>
            </a:xfrm>
            <a:prstGeom prst="rect">
              <a:avLst/>
            </a:prstGeom>
            <a:ln w="12700" cap="flat">
              <a:noFill/>
              <a:miter lim="400000"/>
            </a:ln>
            <a:effectLst/>
          </p:spPr>
        </p:pic>
        <p:pic>
          <p:nvPicPr>
            <p:cNvPr id="362" name="Image" descr="Image"/>
            <p:cNvPicPr>
              <a:picLocks noChangeAspect="1"/>
            </p:cNvPicPr>
            <p:nvPr/>
          </p:nvPicPr>
          <p:blipFill>
            <a:blip r:embed="rId3">
              <a:extLst/>
            </a:blip>
            <a:stretch>
              <a:fillRect/>
            </a:stretch>
          </p:blipFill>
          <p:spPr>
            <a:xfrm>
              <a:off x="0" y="6177746"/>
              <a:ext cx="15970796" cy="144515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Accuracy Comparison: 1-7bp Anchors"/>
          <p:cNvSpPr txBox="1"/>
          <p:nvPr>
            <p:ph type="title"/>
          </p:nvPr>
        </p:nvSpPr>
        <p:spPr>
          <a:prstGeom prst="rect">
            <a:avLst/>
          </a:prstGeom>
        </p:spPr>
        <p:txBody>
          <a:bodyPr/>
          <a:lstStyle/>
          <a:p>
            <a:pPr/>
            <a:r>
              <a:t>Accuracy Comparison: 1-7bp Anchors</a:t>
            </a:r>
          </a:p>
        </p:txBody>
      </p:sp>
      <p:grpSp>
        <p:nvGrpSpPr>
          <p:cNvPr id="368" name="Group"/>
          <p:cNvGrpSpPr/>
          <p:nvPr/>
        </p:nvGrpSpPr>
        <p:grpSpPr>
          <a:xfrm>
            <a:off x="4873918" y="4477025"/>
            <a:ext cx="15564852" cy="8241953"/>
            <a:chOff x="0" y="0"/>
            <a:chExt cx="15564851" cy="8241951"/>
          </a:xfrm>
        </p:grpSpPr>
        <p:pic>
          <p:nvPicPr>
            <p:cNvPr id="366" name="Image" descr="Image"/>
            <p:cNvPicPr>
              <a:picLocks noChangeAspect="1"/>
            </p:cNvPicPr>
            <p:nvPr/>
          </p:nvPicPr>
          <p:blipFill>
            <a:blip r:embed="rId2">
              <a:extLst/>
            </a:blip>
            <a:stretch>
              <a:fillRect/>
            </a:stretch>
          </p:blipFill>
          <p:spPr>
            <a:xfrm>
              <a:off x="0" y="1737620"/>
              <a:ext cx="15564852" cy="6504332"/>
            </a:xfrm>
            <a:prstGeom prst="rect">
              <a:avLst/>
            </a:prstGeom>
            <a:ln w="12700" cap="flat">
              <a:noFill/>
              <a:miter lim="400000"/>
            </a:ln>
            <a:effectLst/>
          </p:spPr>
        </p:pic>
        <p:pic>
          <p:nvPicPr>
            <p:cNvPr id="367" name="Image" descr="Image"/>
            <p:cNvPicPr>
              <a:picLocks noChangeAspect="1"/>
            </p:cNvPicPr>
            <p:nvPr/>
          </p:nvPicPr>
          <p:blipFill>
            <a:blip r:embed="rId3">
              <a:extLst/>
            </a:blip>
            <a:stretch>
              <a:fillRect/>
            </a:stretch>
          </p:blipFill>
          <p:spPr>
            <a:xfrm>
              <a:off x="0" y="0"/>
              <a:ext cx="15564852" cy="1184096"/>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Aligning Short Reads to the Reference Genome"/>
          <p:cNvSpPr txBox="1"/>
          <p:nvPr>
            <p:ph type="title"/>
          </p:nvPr>
        </p:nvSpPr>
        <p:spPr>
          <a:prstGeom prst="rect">
            <a:avLst/>
          </a:prstGeom>
        </p:spPr>
        <p:txBody>
          <a:bodyPr/>
          <a:lstStyle/>
          <a:p>
            <a:pPr/>
            <a:r>
              <a:t>Aligning Short Reads to the Reference Genome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0" name="Image" descr="Image"/>
          <p:cNvPicPr>
            <a:picLocks noChangeAspect="1"/>
          </p:cNvPicPr>
          <p:nvPr/>
        </p:nvPicPr>
        <p:blipFill>
          <a:blip r:embed="rId2">
            <a:extLst/>
          </a:blip>
          <a:stretch>
            <a:fillRect/>
          </a:stretch>
        </p:blipFill>
        <p:spPr>
          <a:xfrm>
            <a:off x="4660201" y="2712128"/>
            <a:ext cx="16747754" cy="10506307"/>
          </a:xfrm>
          <a:prstGeom prst="rect">
            <a:avLst/>
          </a:prstGeom>
          <a:ln w="12700">
            <a:miter lim="400000"/>
          </a:ln>
        </p:spPr>
      </p:pic>
      <p:pic>
        <p:nvPicPr>
          <p:cNvPr id="371" name="Image" descr="Image"/>
          <p:cNvPicPr>
            <a:picLocks noChangeAspect="1"/>
          </p:cNvPicPr>
          <p:nvPr/>
        </p:nvPicPr>
        <p:blipFill>
          <a:blip r:embed="rId3">
            <a:extLst/>
          </a:blip>
          <a:stretch>
            <a:fillRect/>
          </a:stretch>
        </p:blipFill>
        <p:spPr>
          <a:xfrm>
            <a:off x="4404369" y="1624352"/>
            <a:ext cx="10928088" cy="823233"/>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3" name="Image" descr="Image"/>
          <p:cNvPicPr>
            <a:picLocks noChangeAspect="1"/>
          </p:cNvPicPr>
          <p:nvPr/>
        </p:nvPicPr>
        <p:blipFill>
          <a:blip r:embed="rId2">
            <a:extLst/>
          </a:blip>
          <a:stretch>
            <a:fillRect/>
          </a:stretch>
        </p:blipFill>
        <p:spPr>
          <a:xfrm>
            <a:off x="4901162" y="2728874"/>
            <a:ext cx="16174435" cy="9101144"/>
          </a:xfrm>
          <a:prstGeom prst="rect">
            <a:avLst/>
          </a:prstGeom>
          <a:ln w="12700">
            <a:miter lim="400000"/>
          </a:ln>
        </p:spPr>
      </p:pic>
      <p:pic>
        <p:nvPicPr>
          <p:cNvPr id="374" name="Image" descr="Image"/>
          <p:cNvPicPr>
            <a:picLocks noChangeAspect="1"/>
          </p:cNvPicPr>
          <p:nvPr/>
        </p:nvPicPr>
        <p:blipFill>
          <a:blip r:embed="rId3">
            <a:extLst/>
          </a:blip>
          <a:stretch>
            <a:fillRect/>
          </a:stretch>
        </p:blipFill>
        <p:spPr>
          <a:xfrm>
            <a:off x="4826143" y="1317053"/>
            <a:ext cx="9633314" cy="962574"/>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6" name="Image" descr="Image"/>
          <p:cNvPicPr>
            <a:picLocks noChangeAspect="1"/>
          </p:cNvPicPr>
          <p:nvPr/>
        </p:nvPicPr>
        <p:blipFill>
          <a:blip r:embed="rId2">
            <a:extLst/>
          </a:blip>
          <a:stretch>
            <a:fillRect/>
          </a:stretch>
        </p:blipFill>
        <p:spPr>
          <a:xfrm>
            <a:off x="7924054" y="860345"/>
            <a:ext cx="8535892" cy="11995309"/>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Bisulfite-Seq Alignment"/>
          <p:cNvSpPr txBox="1"/>
          <p:nvPr>
            <p:ph type="title"/>
          </p:nvPr>
        </p:nvSpPr>
        <p:spPr>
          <a:prstGeom prst="rect">
            <a:avLst/>
          </a:prstGeom>
        </p:spPr>
        <p:txBody>
          <a:bodyPr/>
          <a:lstStyle/>
          <a:p>
            <a:pPr/>
            <a:r>
              <a:t>Bisulfite-Seq Alignment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DNA Methylation"/>
          <p:cNvSpPr txBox="1"/>
          <p:nvPr>
            <p:ph type="title"/>
          </p:nvPr>
        </p:nvSpPr>
        <p:spPr>
          <a:prstGeom prst="rect">
            <a:avLst/>
          </a:prstGeom>
        </p:spPr>
        <p:txBody>
          <a:bodyPr/>
          <a:lstStyle/>
          <a:p>
            <a:pPr/>
            <a:r>
              <a:t>DNA Methylation</a:t>
            </a:r>
          </a:p>
        </p:txBody>
      </p:sp>
      <p:sp>
        <p:nvSpPr>
          <p:cNvPr id="381" name="The only epigenetic mark with a clearly identified mechanism of inheritance…"/>
          <p:cNvSpPr txBox="1"/>
          <p:nvPr>
            <p:ph type="body" sz="half" idx="1"/>
          </p:nvPr>
        </p:nvSpPr>
        <p:spPr>
          <a:prstGeom prst="rect">
            <a:avLst/>
          </a:prstGeom>
        </p:spPr>
        <p:txBody>
          <a:bodyPr/>
          <a:lstStyle/>
          <a:p>
            <a:pPr marL="688086" indent="-688086" defTabSz="578643">
              <a:spcBef>
                <a:spcPts val="6300"/>
              </a:spcBef>
              <a:buBlip>
                <a:blip r:embed="rId2"/>
              </a:buBlip>
              <a:defRPr sz="5040"/>
            </a:pPr>
            <a:r>
              <a:t>The only epigenetic mark with a clearly identified mechanism of inheritance</a:t>
            </a:r>
          </a:p>
          <a:p>
            <a:pPr marL="688086" indent="-688086" defTabSz="578643">
              <a:spcBef>
                <a:spcPts val="6300"/>
              </a:spcBef>
              <a:buBlip>
                <a:blip r:embed="rId2"/>
              </a:buBlip>
              <a:defRPr sz="5040"/>
            </a:pPr>
            <a:r>
              <a:t>First reported in 1925 and confirmed in 1950’s </a:t>
            </a:r>
          </a:p>
          <a:p>
            <a:pPr marL="688086" indent="-688086" defTabSz="578643">
              <a:spcBef>
                <a:spcPts val="6300"/>
              </a:spcBef>
              <a:buBlip>
                <a:blip r:embed="rId2"/>
              </a:buBlip>
              <a:defRPr sz="5040"/>
            </a:pPr>
            <a:r>
              <a:t>Plays a role in many biological processes including imprinting, transcription silencing, development, differentiation and inflammation</a:t>
            </a:r>
          </a:p>
          <a:p>
            <a:pPr marL="688086" indent="-688086" defTabSz="578643">
              <a:spcBef>
                <a:spcPts val="6300"/>
              </a:spcBef>
              <a:buBlip>
                <a:blip r:embed="rId2"/>
              </a:buBlip>
              <a:defRPr sz="5040"/>
            </a:pPr>
            <a:r>
              <a:t>Linked to cancer and several other diseases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Berdasco, M., &amp; Esteller, M. Stem Cell Research &amp; Therapy, 2011"/>
          <p:cNvSpPr txBox="1"/>
          <p:nvPr/>
        </p:nvSpPr>
        <p:spPr>
          <a:xfrm>
            <a:off x="9782200" y="12854147"/>
            <a:ext cx="10583712" cy="536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357187" indent="-357187" algn="r">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600">
                <a:solidFill>
                  <a:srgbClr val="000000"/>
                </a:solidFill>
                <a:latin typeface="Helvetica"/>
                <a:ea typeface="Helvetica"/>
                <a:cs typeface="Helvetica"/>
                <a:sym typeface="Helvetica"/>
              </a:defRPr>
            </a:lvl1pPr>
          </a:lstStyle>
          <a:p>
            <a:pPr/>
            <a:r>
              <a:t>Berdasco, M., &amp; Esteller, M. Stem Cell Research &amp; Therapy, 2011</a:t>
            </a:r>
          </a:p>
        </p:txBody>
      </p:sp>
      <p:pic>
        <p:nvPicPr>
          <p:cNvPr id="384" name="Image" descr="Image"/>
          <p:cNvPicPr>
            <a:picLocks noChangeAspect="1"/>
          </p:cNvPicPr>
          <p:nvPr/>
        </p:nvPicPr>
        <p:blipFill>
          <a:blip r:embed="rId2">
            <a:extLst/>
          </a:blip>
          <a:stretch>
            <a:fillRect/>
          </a:stretch>
        </p:blipFill>
        <p:spPr>
          <a:xfrm>
            <a:off x="5013525" y="3039457"/>
            <a:ext cx="15285637" cy="9350733"/>
          </a:xfrm>
          <a:prstGeom prst="rect">
            <a:avLst/>
          </a:prstGeom>
          <a:ln w="12700">
            <a:miter lim="400000"/>
          </a:ln>
        </p:spPr>
      </p:pic>
      <p:sp>
        <p:nvSpPr>
          <p:cNvPr id="385" name="DNA Methylation Changes…"/>
          <p:cNvSpPr txBox="1"/>
          <p:nvPr>
            <p:ph type="title"/>
          </p:nvPr>
        </p:nvSpPr>
        <p:spPr>
          <a:xfrm>
            <a:off x="5923359" y="-107157"/>
            <a:ext cx="13465970" cy="3643314"/>
          </a:xfrm>
          <a:prstGeom prst="rect">
            <a:avLst/>
          </a:prstGeom>
        </p:spPr>
        <p:txBody>
          <a:bodyPr/>
          <a:lstStyle/>
          <a:p>
            <a:pPr>
              <a:defRPr sz="6800"/>
            </a:pPr>
            <a:r>
              <a:t>DNA Methylation Changes </a:t>
            </a:r>
          </a:p>
          <a:p>
            <a:pPr>
              <a:defRPr sz="6800"/>
            </a:pPr>
            <a:r>
              <a:t>During Differentiation</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DNA Methylation Changes During Differentiation"/>
          <p:cNvSpPr txBox="1"/>
          <p:nvPr>
            <p:ph type="title"/>
          </p:nvPr>
        </p:nvSpPr>
        <p:spPr>
          <a:prstGeom prst="rect">
            <a:avLst/>
          </a:prstGeom>
        </p:spPr>
        <p:txBody>
          <a:bodyPr/>
          <a:lstStyle>
            <a:lvl1pPr defTabSz="617219">
              <a:tabLst>
                <a:tab pos="2006600" algn="l"/>
              </a:tabLst>
              <a:defRPr sz="9024">
                <a:effectLst>
                  <a:outerShdw sx="100000" sy="100000" kx="0" ky="0" algn="b" rotWithShape="0" blurRad="24384" dist="24384" dir="2700000">
                    <a:srgbClr val="FFFFFF">
                      <a:alpha val="50000"/>
                    </a:srgbClr>
                  </a:outerShdw>
                </a:effectLst>
              </a:defRPr>
            </a:lvl1pPr>
          </a:lstStyle>
          <a:p>
            <a:pPr/>
            <a:r>
              <a:t>DNA Methylation Changes During Differentiation</a:t>
            </a:r>
          </a:p>
        </p:txBody>
      </p:sp>
      <p:sp>
        <p:nvSpPr>
          <p:cNvPr id="388" name="Hackett, J. A., &amp; Surani, M. A., Phil. Trans. R. Soc., 2012"/>
          <p:cNvSpPr txBox="1"/>
          <p:nvPr/>
        </p:nvSpPr>
        <p:spPr>
          <a:xfrm>
            <a:off x="9782200" y="12854147"/>
            <a:ext cx="10583712" cy="536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357187" indent="-357187" algn="r">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600">
                <a:solidFill>
                  <a:srgbClr val="000000"/>
                </a:solidFill>
                <a:latin typeface="Helvetica"/>
                <a:ea typeface="Helvetica"/>
                <a:cs typeface="Helvetica"/>
                <a:sym typeface="Helvetica"/>
              </a:defRPr>
            </a:lvl1pPr>
          </a:lstStyle>
          <a:p>
            <a:pPr/>
            <a:r>
              <a:t>Hackett, J. A., &amp; Surani, M. A., Phil. Trans. R. Soc., 2012</a:t>
            </a:r>
          </a:p>
        </p:txBody>
      </p:sp>
      <p:pic>
        <p:nvPicPr>
          <p:cNvPr id="389" name="Image" descr="Image"/>
          <p:cNvPicPr>
            <a:picLocks noChangeAspect="1"/>
          </p:cNvPicPr>
          <p:nvPr/>
        </p:nvPicPr>
        <p:blipFill>
          <a:blip r:embed="rId3">
            <a:extLst/>
          </a:blip>
          <a:stretch>
            <a:fillRect/>
          </a:stretch>
        </p:blipFill>
        <p:spPr>
          <a:xfrm>
            <a:off x="6908906" y="3589926"/>
            <a:ext cx="11494876" cy="944546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Different Roles of DNA Methylation"/>
          <p:cNvSpPr txBox="1"/>
          <p:nvPr>
            <p:ph type="title"/>
          </p:nvPr>
        </p:nvSpPr>
        <p:spPr>
          <a:prstGeom prst="rect">
            <a:avLst/>
          </a:prstGeom>
        </p:spPr>
        <p:txBody>
          <a:bodyPr/>
          <a:lstStyle/>
          <a:p>
            <a:pPr/>
            <a:r>
              <a:t>Different Roles of DNA Methylation</a:t>
            </a:r>
          </a:p>
        </p:txBody>
      </p:sp>
      <p:pic>
        <p:nvPicPr>
          <p:cNvPr id="394" name="Image" descr="Image"/>
          <p:cNvPicPr>
            <a:picLocks noChangeAspect="1"/>
          </p:cNvPicPr>
          <p:nvPr/>
        </p:nvPicPr>
        <p:blipFill>
          <a:blip r:embed="rId3">
            <a:extLst/>
          </a:blip>
          <a:stretch>
            <a:fillRect/>
          </a:stretch>
        </p:blipFill>
        <p:spPr>
          <a:xfrm>
            <a:off x="4121301" y="3712160"/>
            <a:ext cx="16592983" cy="8059960"/>
          </a:xfrm>
          <a:prstGeom prst="rect">
            <a:avLst/>
          </a:prstGeom>
          <a:ln w="12700">
            <a:miter lim="400000"/>
          </a:ln>
        </p:spPr>
      </p:pic>
      <p:sp>
        <p:nvSpPr>
          <p:cNvPr id="395" name="Hackett, J. A., &amp; Surani, M. A., Phil. Trans. R. Soc., 2012"/>
          <p:cNvSpPr txBox="1"/>
          <p:nvPr/>
        </p:nvSpPr>
        <p:spPr>
          <a:xfrm>
            <a:off x="9782200" y="12854147"/>
            <a:ext cx="10583712" cy="536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357187" indent="-357187" algn="r">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600">
                <a:solidFill>
                  <a:srgbClr val="000000"/>
                </a:solidFill>
                <a:latin typeface="Helvetica"/>
                <a:ea typeface="Helvetica"/>
                <a:cs typeface="Helvetica"/>
                <a:sym typeface="Helvetica"/>
              </a:defRPr>
            </a:lvl1pPr>
          </a:lstStyle>
          <a:p>
            <a:pPr/>
            <a:r>
              <a:t>Hackett, J. A., &amp; Surani, M. A., Phil. Trans. R. Soc., 2012</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Silencing Precedes DNA Methylation"/>
          <p:cNvSpPr txBox="1"/>
          <p:nvPr>
            <p:ph type="title"/>
          </p:nvPr>
        </p:nvSpPr>
        <p:spPr>
          <a:xfrm>
            <a:off x="5923359" y="506082"/>
            <a:ext cx="13465970" cy="1380573"/>
          </a:xfrm>
          <a:prstGeom prst="rect">
            <a:avLst/>
          </a:prstGeom>
        </p:spPr>
        <p:txBody>
          <a:bodyPr/>
          <a:lstStyle>
            <a:lvl1pPr>
              <a:defRPr sz="6400"/>
            </a:lvl1pPr>
          </a:lstStyle>
          <a:p>
            <a:pPr/>
            <a:r>
              <a:t>Silencing Precedes DNA Methylation</a:t>
            </a:r>
          </a:p>
        </p:txBody>
      </p:sp>
      <p:pic>
        <p:nvPicPr>
          <p:cNvPr id="400" name="Image" descr="Image"/>
          <p:cNvPicPr>
            <a:picLocks noChangeAspect="1"/>
          </p:cNvPicPr>
          <p:nvPr/>
        </p:nvPicPr>
        <p:blipFill>
          <a:blip r:embed="rId2">
            <a:extLst/>
          </a:blip>
          <a:stretch>
            <a:fillRect/>
          </a:stretch>
        </p:blipFill>
        <p:spPr>
          <a:xfrm>
            <a:off x="9179841" y="1481651"/>
            <a:ext cx="6953004" cy="11577620"/>
          </a:xfrm>
          <a:prstGeom prst="rect">
            <a:avLst/>
          </a:prstGeom>
          <a:ln w="12700">
            <a:miter lim="400000"/>
          </a:ln>
        </p:spPr>
      </p:pic>
      <p:sp>
        <p:nvSpPr>
          <p:cNvPr id="401" name="Jones, P. A. Nature Reviews Genetics (2012)."/>
          <p:cNvSpPr txBox="1"/>
          <p:nvPr/>
        </p:nvSpPr>
        <p:spPr>
          <a:xfrm>
            <a:off x="9782200" y="12854147"/>
            <a:ext cx="10583712" cy="536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357187" indent="-357187" algn="r">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600">
                <a:solidFill>
                  <a:srgbClr val="000000"/>
                </a:solidFill>
                <a:latin typeface="Helvetica"/>
                <a:ea typeface="Helvetica"/>
                <a:cs typeface="Helvetica"/>
                <a:sym typeface="Helvetica"/>
              </a:defRPr>
            </a:lvl1pPr>
          </a:lstStyle>
          <a:p>
            <a:pPr/>
            <a:r>
              <a:t>Jones, P. A. Nature Reviews Genetics (2012).</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Different Forms of Methylation"/>
          <p:cNvSpPr txBox="1"/>
          <p:nvPr>
            <p:ph type="title"/>
          </p:nvPr>
        </p:nvSpPr>
        <p:spPr>
          <a:prstGeom prst="rect">
            <a:avLst/>
          </a:prstGeom>
        </p:spPr>
        <p:txBody>
          <a:bodyPr/>
          <a:lstStyle/>
          <a:p>
            <a:pPr/>
            <a:r>
              <a:t>Different Forms of Methylation</a:t>
            </a:r>
          </a:p>
        </p:txBody>
      </p:sp>
      <p:pic>
        <p:nvPicPr>
          <p:cNvPr id="404" name="Image" descr="Image"/>
          <p:cNvPicPr>
            <a:picLocks noChangeAspect="1"/>
          </p:cNvPicPr>
          <p:nvPr/>
        </p:nvPicPr>
        <p:blipFill>
          <a:blip r:embed="rId2">
            <a:extLst/>
          </a:blip>
          <a:stretch>
            <a:fillRect/>
          </a:stretch>
        </p:blipFill>
        <p:spPr>
          <a:xfrm>
            <a:off x="5622025" y="4023827"/>
            <a:ext cx="14068637" cy="8328940"/>
          </a:xfrm>
          <a:prstGeom prst="rect">
            <a:avLst/>
          </a:prstGeom>
          <a:ln w="12700">
            <a:miter lim="400000"/>
          </a:ln>
        </p:spPr>
      </p:pic>
      <p:sp>
        <p:nvSpPr>
          <p:cNvPr id="405" name="Rounded Rectangle"/>
          <p:cNvSpPr/>
          <p:nvPr/>
        </p:nvSpPr>
        <p:spPr>
          <a:xfrm>
            <a:off x="12746687" y="9067400"/>
            <a:ext cx="7197608" cy="3554016"/>
          </a:xfrm>
          <a:prstGeom prst="roundRect">
            <a:avLst>
              <a:gd name="adj" fmla="val 17274"/>
            </a:avLst>
          </a:prstGeom>
          <a:ln w="88900">
            <a:solidFill>
              <a:srgbClr val="1BB549"/>
            </a:solidFill>
            <a:miter lim="400000"/>
          </a:ln>
        </p:spPr>
        <p:txBody>
          <a:bodyPr lIns="71437" tIns="71437" rIns="71437" bIns="71437" anchor="ctr"/>
          <a:lstStyle/>
          <a:p>
            <a:pPr>
              <a:defRPr sz="4400">
                <a:effectLst>
                  <a:outerShdw sx="100000" sy="100000" kx="0" ky="0" algn="b" rotWithShape="0" blurRad="25400" dist="25400" dir="2700000">
                    <a:srgbClr val="FFFFFF">
                      <a:alpha val="50000"/>
                    </a:srgbClr>
                  </a:outerShdw>
                </a:effectLst>
              </a:defRPr>
            </a:pPr>
          </a:p>
        </p:txBody>
      </p:sp>
      <p:sp>
        <p:nvSpPr>
          <p:cNvPr id="406" name="Rounded Rectangle"/>
          <p:cNvSpPr/>
          <p:nvPr/>
        </p:nvSpPr>
        <p:spPr>
          <a:xfrm>
            <a:off x="5370765" y="9067400"/>
            <a:ext cx="7197608" cy="3554016"/>
          </a:xfrm>
          <a:prstGeom prst="roundRect">
            <a:avLst>
              <a:gd name="adj" fmla="val 17274"/>
            </a:avLst>
          </a:prstGeom>
          <a:ln w="88900">
            <a:solidFill>
              <a:srgbClr val="BA4248"/>
            </a:solidFill>
            <a:miter lim="400000"/>
          </a:ln>
        </p:spPr>
        <p:txBody>
          <a:bodyPr lIns="71437" tIns="71437" rIns="71437" bIns="71437" anchor="ctr"/>
          <a:lstStyle/>
          <a:p>
            <a:pPr>
              <a:defRPr sz="4400">
                <a:effectLst>
                  <a:outerShdw sx="100000" sy="100000" kx="0" ky="0" algn="b" rotWithShape="0" blurRad="25400" dist="25400" dir="2700000">
                    <a:srgbClr val="FFFFFF">
                      <a:alpha val="50000"/>
                    </a:srgbClr>
                  </a:outerShdw>
                </a:effectLst>
              </a:defRPr>
            </a:pPr>
          </a:p>
        </p:txBody>
      </p:sp>
      <p:sp>
        <p:nvSpPr>
          <p:cNvPr id="407" name="Rounded Rectangle"/>
          <p:cNvSpPr/>
          <p:nvPr/>
        </p:nvSpPr>
        <p:spPr>
          <a:xfrm>
            <a:off x="9786146" y="3556038"/>
            <a:ext cx="5389696" cy="3130415"/>
          </a:xfrm>
          <a:prstGeom prst="roundRect">
            <a:avLst>
              <a:gd name="adj" fmla="val 19612"/>
            </a:avLst>
          </a:prstGeom>
          <a:ln w="88900">
            <a:solidFill>
              <a:srgbClr val="1BB549"/>
            </a:solidFill>
            <a:miter lim="400000"/>
          </a:ln>
        </p:spPr>
        <p:txBody>
          <a:bodyPr lIns="71437" tIns="71437" rIns="71437" bIns="71437" anchor="ctr"/>
          <a:lstStyle/>
          <a:p>
            <a:pPr>
              <a:defRPr sz="4400">
                <a:effectLst>
                  <a:outerShdw sx="100000" sy="100000" kx="0" ky="0" algn="b" rotWithShape="0" blurRad="25400" dist="25400" dir="2700000">
                    <a:srgbClr val="FFFFFF">
                      <a:alpha val="50000"/>
                    </a:srgbClr>
                  </a:outerShdw>
                </a:effectLst>
              </a:defRPr>
            </a:pPr>
          </a:p>
        </p:txBody>
      </p:sp>
      <p:sp>
        <p:nvSpPr>
          <p:cNvPr id="408" name="Koh, K. et al. (2013). Current Opinion in Cell Biology, 25(2), 152–161."/>
          <p:cNvSpPr txBox="1"/>
          <p:nvPr/>
        </p:nvSpPr>
        <p:spPr>
          <a:xfrm>
            <a:off x="9782200" y="12782709"/>
            <a:ext cx="10583712" cy="536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357187" indent="-357187" algn="r">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600">
                <a:solidFill>
                  <a:srgbClr val="000000"/>
                </a:solidFill>
                <a:latin typeface="Helvetica"/>
                <a:ea typeface="Helvetica"/>
                <a:cs typeface="Helvetica"/>
                <a:sym typeface="Helvetica"/>
              </a:defRPr>
            </a:pPr>
            <a:r>
              <a:t>Koh, K. </a:t>
            </a:r>
            <a:r>
              <a:rPr i="1"/>
              <a:t>et al.</a:t>
            </a:r>
            <a:r>
              <a:t> (2013). Current Opinion in Cell Biology, 25(2), 152–161.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07"/>
                                        </p:tgtEl>
                                        <p:attrNameLst>
                                          <p:attrName>style.visibility</p:attrName>
                                        </p:attrNameLst>
                                      </p:cBhvr>
                                      <p:to>
                                        <p:strVal val="visible"/>
                                      </p:to>
                                    </p:set>
                                    <p:animEffect filter="dissolve" transition="in">
                                      <p:cBhvr>
                                        <p:cTn id="7" dur="500"/>
                                        <p:tgtEl>
                                          <p:spTgt spid="407"/>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406"/>
                                        </p:tgtEl>
                                        <p:attrNameLst>
                                          <p:attrName>style.visibility</p:attrName>
                                        </p:attrNameLst>
                                      </p:cBhvr>
                                      <p:to>
                                        <p:strVal val="visible"/>
                                      </p:to>
                                    </p:set>
                                    <p:animEffect filter="dissolve" transition="in">
                                      <p:cBhvr>
                                        <p:cTn id="11" dur="500"/>
                                        <p:tgtEl>
                                          <p:spTgt spid="406"/>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405"/>
                                        </p:tgtEl>
                                        <p:attrNameLst>
                                          <p:attrName>style.visibility</p:attrName>
                                        </p:attrNameLst>
                                      </p:cBhvr>
                                      <p:to>
                                        <p:strVal val="visible"/>
                                      </p:to>
                                    </p:set>
                                    <p:animEffect filter="dissolve" transition="in">
                                      <p:cBhvr>
                                        <p:cTn id="15" dur="5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6" grpId="2"/>
      <p:bldP build="whole" bldLvl="1" animBg="1" rev="0" advAuto="0" spid="405" grpId="3"/>
      <p:bldP build="whole" bldLvl="1" animBg="1" rev="0" advAuto="0" spid="407"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Possible Strategies"/>
          <p:cNvSpPr txBox="1"/>
          <p:nvPr>
            <p:ph type="title"/>
          </p:nvPr>
        </p:nvSpPr>
        <p:spPr>
          <a:prstGeom prst="rect">
            <a:avLst/>
          </a:prstGeom>
        </p:spPr>
        <p:txBody>
          <a:bodyPr/>
          <a:lstStyle/>
          <a:p>
            <a:pPr/>
            <a:r>
              <a:t>Possible Strategies</a:t>
            </a:r>
          </a:p>
        </p:txBody>
      </p:sp>
      <p:sp>
        <p:nvSpPr>
          <p:cNvPr id="219" name="Hashing…"/>
          <p:cNvSpPr txBox="1"/>
          <p:nvPr>
            <p:ph type="body" sz="half" idx="1"/>
          </p:nvPr>
        </p:nvSpPr>
        <p:spPr>
          <a:prstGeom prst="rect">
            <a:avLst/>
          </a:prstGeom>
        </p:spPr>
        <p:txBody>
          <a:bodyPr/>
          <a:lstStyle/>
          <a:p>
            <a:pPr>
              <a:buBlip>
                <a:blip r:embed="rId2"/>
              </a:buBlip>
            </a:pPr>
            <a:r>
              <a:t>Hashing</a:t>
            </a:r>
          </a:p>
          <a:p>
            <a:pPr>
              <a:buBlip>
                <a:blip r:embed="rId2"/>
              </a:buBlip>
            </a:pPr>
            <a:r>
              <a:t>Trie</a:t>
            </a:r>
          </a:p>
          <a:p>
            <a:pPr>
              <a:buBlip>
                <a:blip r:embed="rId2"/>
              </a:buBlip>
            </a:pPr>
            <a:r>
              <a:t>Burrows Wheeler Transform</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Bisulfite Sequencing"/>
          <p:cNvSpPr txBox="1"/>
          <p:nvPr>
            <p:ph type="title"/>
          </p:nvPr>
        </p:nvSpPr>
        <p:spPr>
          <a:prstGeom prst="rect">
            <a:avLst/>
          </a:prstGeom>
        </p:spPr>
        <p:txBody>
          <a:bodyPr/>
          <a:lstStyle/>
          <a:p>
            <a:pPr/>
            <a:r>
              <a:t>Bisulfite Sequencing</a:t>
            </a:r>
          </a:p>
        </p:txBody>
      </p:sp>
      <p:pic>
        <p:nvPicPr>
          <p:cNvPr id="411" name="bisulfite-sequencing-large.png" descr="bisulfite-sequencing-large.png"/>
          <p:cNvPicPr>
            <a:picLocks noChangeAspect="1"/>
          </p:cNvPicPr>
          <p:nvPr/>
        </p:nvPicPr>
        <p:blipFill>
          <a:blip r:embed="rId2">
            <a:extLst/>
          </a:blip>
          <a:stretch>
            <a:fillRect/>
          </a:stretch>
        </p:blipFill>
        <p:spPr>
          <a:xfrm>
            <a:off x="5122198" y="4318845"/>
            <a:ext cx="13716001" cy="5078310"/>
          </a:xfrm>
          <a:prstGeom prst="rect">
            <a:avLst/>
          </a:prstGeom>
          <a:ln w="12700">
            <a:miter lim="400000"/>
          </a:ln>
        </p:spPr>
      </p:pic>
      <p:sp>
        <p:nvSpPr>
          <p:cNvPr id="412" name="http://www.atdbio.com"/>
          <p:cNvSpPr txBox="1"/>
          <p:nvPr/>
        </p:nvSpPr>
        <p:spPr>
          <a:xfrm>
            <a:off x="9782200" y="12782709"/>
            <a:ext cx="10583712" cy="536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357187" indent="-357187" algn="r">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600" u="sng">
                <a:solidFill>
                  <a:srgbClr val="000000"/>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http://www.atdbio.com</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Aligning Bis-seq reads"/>
          <p:cNvSpPr txBox="1"/>
          <p:nvPr>
            <p:ph type="title"/>
          </p:nvPr>
        </p:nvSpPr>
        <p:spPr>
          <a:prstGeom prst="rect">
            <a:avLst/>
          </a:prstGeom>
        </p:spPr>
        <p:txBody>
          <a:bodyPr/>
          <a:lstStyle/>
          <a:p>
            <a:pPr/>
            <a:r>
              <a:t>Aligning Bis-seq reads</a:t>
            </a:r>
          </a:p>
        </p:txBody>
      </p:sp>
      <p:pic>
        <p:nvPicPr>
          <p:cNvPr id="415" name="Image" descr="Image"/>
          <p:cNvPicPr>
            <a:picLocks noChangeAspect="1"/>
          </p:cNvPicPr>
          <p:nvPr/>
        </p:nvPicPr>
        <p:blipFill>
          <a:blip r:embed="rId2">
            <a:extLst/>
          </a:blip>
          <a:stretch>
            <a:fillRect/>
          </a:stretch>
        </p:blipFill>
        <p:spPr>
          <a:xfrm>
            <a:off x="4839438" y="4060259"/>
            <a:ext cx="15094968" cy="8392963"/>
          </a:xfrm>
          <a:prstGeom prst="rect">
            <a:avLst/>
          </a:prstGeom>
          <a:ln w="12700">
            <a:miter lim="400000"/>
          </a:ln>
        </p:spPr>
      </p:pic>
      <p:sp>
        <p:nvSpPr>
          <p:cNvPr id="416" name="Bock, C. (2012). Nature Reviews Genetics, 13(10), 705–719."/>
          <p:cNvSpPr txBox="1"/>
          <p:nvPr/>
        </p:nvSpPr>
        <p:spPr>
          <a:xfrm>
            <a:off x="10807719" y="12782709"/>
            <a:ext cx="9558193" cy="536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357187" indent="-357187" algn="r">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600">
                <a:solidFill>
                  <a:srgbClr val="000000"/>
                </a:solidFill>
                <a:latin typeface="Helvetica"/>
                <a:ea typeface="Helvetica"/>
                <a:cs typeface="Helvetica"/>
                <a:sym typeface="Helvetica"/>
              </a:defRPr>
            </a:pPr>
            <a:r>
              <a:t>Bock, C. (2012). </a:t>
            </a:r>
            <a:r>
              <a:rPr i="1"/>
              <a:t>Nature Reviews Genetics</a:t>
            </a:r>
            <a:r>
              <a:t>, </a:t>
            </a:r>
            <a:r>
              <a:rPr i="1"/>
              <a:t>13</a:t>
            </a:r>
            <a:r>
              <a:t>(10), 705–719.</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8" name="Image" descr="Image"/>
          <p:cNvPicPr>
            <a:picLocks noChangeAspect="1"/>
          </p:cNvPicPr>
          <p:nvPr/>
        </p:nvPicPr>
        <p:blipFill>
          <a:blip r:embed="rId2">
            <a:extLst/>
          </a:blip>
          <a:stretch>
            <a:fillRect/>
          </a:stretch>
        </p:blipFill>
        <p:spPr>
          <a:xfrm>
            <a:off x="5594212" y="4025269"/>
            <a:ext cx="14416675" cy="8498510"/>
          </a:xfrm>
          <a:prstGeom prst="rect">
            <a:avLst/>
          </a:prstGeom>
          <a:ln w="12700">
            <a:miter lim="400000"/>
          </a:ln>
        </p:spPr>
      </p:pic>
      <p:sp>
        <p:nvSpPr>
          <p:cNvPr id="419" name="Wild-card Alignment"/>
          <p:cNvSpPr txBox="1"/>
          <p:nvPr>
            <p:ph type="title"/>
          </p:nvPr>
        </p:nvSpPr>
        <p:spPr>
          <a:prstGeom prst="rect">
            <a:avLst/>
          </a:prstGeom>
        </p:spPr>
        <p:txBody>
          <a:bodyPr/>
          <a:lstStyle/>
          <a:p>
            <a:pPr/>
            <a:r>
              <a:t>Wild-card Alignment</a:t>
            </a:r>
          </a:p>
        </p:txBody>
      </p:sp>
      <p:sp>
        <p:nvSpPr>
          <p:cNvPr id="420" name="Bock, C. (2012). Nature Reviews Genetics, 13(10), 705–719."/>
          <p:cNvSpPr txBox="1"/>
          <p:nvPr/>
        </p:nvSpPr>
        <p:spPr>
          <a:xfrm>
            <a:off x="10807719" y="12782709"/>
            <a:ext cx="9558193" cy="536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357187" indent="-357187" algn="r">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600">
                <a:solidFill>
                  <a:srgbClr val="000000"/>
                </a:solidFill>
                <a:latin typeface="Helvetica"/>
                <a:ea typeface="Helvetica"/>
                <a:cs typeface="Helvetica"/>
                <a:sym typeface="Helvetica"/>
              </a:defRPr>
            </a:pPr>
            <a:r>
              <a:t>Bock, C. (2012). </a:t>
            </a:r>
            <a:r>
              <a:rPr i="1"/>
              <a:t>Nature Reviews Genetics</a:t>
            </a:r>
            <a:r>
              <a:t>, </a:t>
            </a:r>
            <a:r>
              <a:rPr i="1"/>
              <a:t>13</a:t>
            </a:r>
            <a:r>
              <a:t>(10), 705–719.</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2" name="Image" descr="Image"/>
          <p:cNvPicPr>
            <a:picLocks noChangeAspect="1"/>
          </p:cNvPicPr>
          <p:nvPr/>
        </p:nvPicPr>
        <p:blipFill>
          <a:blip r:embed="rId2">
            <a:extLst/>
          </a:blip>
          <a:stretch>
            <a:fillRect/>
          </a:stretch>
        </p:blipFill>
        <p:spPr>
          <a:xfrm>
            <a:off x="5581789" y="3988476"/>
            <a:ext cx="14441269" cy="8678889"/>
          </a:xfrm>
          <a:prstGeom prst="rect">
            <a:avLst/>
          </a:prstGeom>
          <a:ln w="12700">
            <a:miter lim="400000"/>
          </a:ln>
        </p:spPr>
      </p:pic>
      <p:sp>
        <p:nvSpPr>
          <p:cNvPr id="423" name="Three-letter Alignment"/>
          <p:cNvSpPr txBox="1"/>
          <p:nvPr>
            <p:ph type="title"/>
          </p:nvPr>
        </p:nvSpPr>
        <p:spPr>
          <a:prstGeom prst="rect">
            <a:avLst/>
          </a:prstGeom>
        </p:spPr>
        <p:txBody>
          <a:bodyPr/>
          <a:lstStyle/>
          <a:p>
            <a:pPr/>
            <a:r>
              <a:t>Three-letter Alignment</a:t>
            </a:r>
          </a:p>
        </p:txBody>
      </p:sp>
      <p:sp>
        <p:nvSpPr>
          <p:cNvPr id="424" name="Bock, C. (2012). Nature Reviews Genetics, 13(10), 705–719."/>
          <p:cNvSpPr txBox="1"/>
          <p:nvPr/>
        </p:nvSpPr>
        <p:spPr>
          <a:xfrm>
            <a:off x="10807719" y="12782709"/>
            <a:ext cx="9558193" cy="536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357187" indent="-357187" algn="r">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600">
                <a:solidFill>
                  <a:srgbClr val="000000"/>
                </a:solidFill>
                <a:latin typeface="Helvetica"/>
                <a:ea typeface="Helvetica"/>
                <a:cs typeface="Helvetica"/>
                <a:sym typeface="Helvetica"/>
              </a:defRPr>
            </a:pPr>
            <a:r>
              <a:t>Bock, C. (2012). </a:t>
            </a:r>
            <a:r>
              <a:rPr i="1"/>
              <a:t>Nature Reviews Genetics</a:t>
            </a:r>
            <a:r>
              <a:t>, </a:t>
            </a:r>
            <a:r>
              <a:rPr i="1"/>
              <a:t>13</a:t>
            </a:r>
            <a:r>
              <a:t>(10), 705–719.</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Trie"/>
          <p:cNvSpPr txBox="1"/>
          <p:nvPr>
            <p:ph type="title"/>
          </p:nvPr>
        </p:nvSpPr>
        <p:spPr>
          <a:prstGeom prst="rect">
            <a:avLst/>
          </a:prstGeom>
        </p:spPr>
        <p:txBody>
          <a:bodyPr/>
          <a:lstStyle/>
          <a:p>
            <a:pPr/>
            <a:r>
              <a:t>Trie</a:t>
            </a:r>
          </a:p>
        </p:txBody>
      </p:sp>
      <p:pic>
        <p:nvPicPr>
          <p:cNvPr id="222" name="Image" descr="Image"/>
          <p:cNvPicPr>
            <a:picLocks noChangeAspect="1"/>
          </p:cNvPicPr>
          <p:nvPr/>
        </p:nvPicPr>
        <p:blipFill>
          <a:blip r:embed="rId2">
            <a:extLst/>
          </a:blip>
          <a:stretch>
            <a:fillRect/>
          </a:stretch>
        </p:blipFill>
        <p:spPr>
          <a:xfrm>
            <a:off x="6619875" y="2750343"/>
            <a:ext cx="12072938" cy="1042987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uffix Tree"/>
          <p:cNvSpPr txBox="1"/>
          <p:nvPr>
            <p:ph type="title"/>
          </p:nvPr>
        </p:nvSpPr>
        <p:spPr>
          <a:prstGeom prst="rect">
            <a:avLst/>
          </a:prstGeom>
        </p:spPr>
        <p:txBody>
          <a:bodyPr/>
          <a:lstStyle/>
          <a:p>
            <a:pPr/>
            <a:r>
              <a:t>Suffix Tree</a:t>
            </a:r>
          </a:p>
        </p:txBody>
      </p:sp>
      <p:pic>
        <p:nvPicPr>
          <p:cNvPr id="225" name="Image" descr="Image"/>
          <p:cNvPicPr>
            <a:picLocks noChangeAspect="1"/>
          </p:cNvPicPr>
          <p:nvPr/>
        </p:nvPicPr>
        <p:blipFill>
          <a:blip r:embed="rId2">
            <a:extLst/>
          </a:blip>
          <a:stretch>
            <a:fillRect/>
          </a:stretch>
        </p:blipFill>
        <p:spPr>
          <a:xfrm>
            <a:off x="7901292" y="3155288"/>
            <a:ext cx="9545822" cy="1025494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Burrows Wheeler Transform (BWT)"/>
          <p:cNvSpPr txBox="1"/>
          <p:nvPr>
            <p:ph type="title"/>
          </p:nvPr>
        </p:nvSpPr>
        <p:spPr>
          <a:prstGeom prst="rect">
            <a:avLst/>
          </a:prstGeom>
        </p:spPr>
        <p:txBody>
          <a:bodyPr/>
          <a:lstStyle/>
          <a:p>
            <a:pPr/>
            <a:r>
              <a:t>Burrows Wheeler Transform (BWT)</a:t>
            </a:r>
          </a:p>
        </p:txBody>
      </p:sp>
      <p:sp>
        <p:nvSpPr>
          <p:cNvPr id="228" name="babaabdad$"/>
          <p:cNvSpPr txBox="1"/>
          <p:nvPr/>
        </p:nvSpPr>
        <p:spPr>
          <a:xfrm>
            <a:off x="6158587" y="7477281"/>
            <a:ext cx="3950539" cy="97600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600"/>
            </a:lvl1pPr>
          </a:lstStyle>
          <a:p>
            <a:pPr/>
            <a:r>
              <a:t>babaabdad$</a:t>
            </a:r>
          </a:p>
        </p:txBody>
      </p:sp>
      <p:sp>
        <p:nvSpPr>
          <p:cNvPr id="229" name="$babaabdad…"/>
          <p:cNvSpPr txBox="1"/>
          <p:nvPr/>
        </p:nvSpPr>
        <p:spPr>
          <a:xfrm>
            <a:off x="12746483" y="3911747"/>
            <a:ext cx="3950539" cy="863410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5600"/>
            </a:pPr>
            <a:r>
              <a:t>$babaabda</a:t>
            </a:r>
            <a:r>
              <a:rPr>
                <a:solidFill>
                  <a:schemeClr val="accent5">
                    <a:satOff val="3041"/>
                    <a:lumOff val="6293"/>
                  </a:schemeClr>
                </a:solidFill>
              </a:rPr>
              <a:t>d</a:t>
            </a:r>
          </a:p>
          <a:p>
            <a:pPr>
              <a:defRPr sz="5600"/>
            </a:pPr>
            <a:r>
              <a:t>aabdad$ba</a:t>
            </a:r>
            <a:r>
              <a:rPr>
                <a:solidFill>
                  <a:schemeClr val="accent5">
                    <a:satOff val="3041"/>
                    <a:lumOff val="6293"/>
                  </a:schemeClr>
                </a:solidFill>
              </a:rPr>
              <a:t>b</a:t>
            </a:r>
          </a:p>
          <a:p>
            <a:pPr>
              <a:defRPr sz="5600"/>
            </a:pPr>
            <a:r>
              <a:t>abaabdad$</a:t>
            </a:r>
            <a:r>
              <a:rPr>
                <a:solidFill>
                  <a:schemeClr val="accent5">
                    <a:satOff val="3041"/>
                    <a:lumOff val="6293"/>
                  </a:schemeClr>
                </a:solidFill>
              </a:rPr>
              <a:t>b</a:t>
            </a:r>
          </a:p>
          <a:p>
            <a:pPr>
              <a:defRPr sz="5600"/>
            </a:pPr>
            <a:r>
              <a:t>abdad$bab</a:t>
            </a:r>
            <a:r>
              <a:rPr>
                <a:solidFill>
                  <a:schemeClr val="accent5">
                    <a:satOff val="3041"/>
                    <a:lumOff val="6293"/>
                  </a:schemeClr>
                </a:solidFill>
              </a:rPr>
              <a:t>a</a:t>
            </a:r>
          </a:p>
          <a:p>
            <a:pPr>
              <a:defRPr sz="5600"/>
            </a:pPr>
            <a:r>
              <a:t>ad$babaab</a:t>
            </a:r>
            <a:r>
              <a:rPr>
                <a:solidFill>
                  <a:schemeClr val="accent5">
                    <a:satOff val="3041"/>
                    <a:lumOff val="6293"/>
                  </a:schemeClr>
                </a:solidFill>
              </a:rPr>
              <a:t>d</a:t>
            </a:r>
          </a:p>
          <a:p>
            <a:pPr>
              <a:defRPr sz="5600"/>
            </a:pPr>
            <a:r>
              <a:t>baabdad$b</a:t>
            </a:r>
            <a:r>
              <a:rPr>
                <a:solidFill>
                  <a:schemeClr val="accent5">
                    <a:satOff val="3041"/>
                    <a:lumOff val="6293"/>
                  </a:schemeClr>
                </a:solidFill>
              </a:rPr>
              <a:t>a</a:t>
            </a:r>
          </a:p>
          <a:p>
            <a:pPr>
              <a:defRPr sz="5600"/>
            </a:pPr>
            <a:r>
              <a:t>babaabdad</a:t>
            </a:r>
            <a:r>
              <a:rPr>
                <a:solidFill>
                  <a:schemeClr val="accent5">
                    <a:satOff val="3041"/>
                    <a:lumOff val="6293"/>
                  </a:schemeClr>
                </a:solidFill>
              </a:rPr>
              <a:t>$</a:t>
            </a:r>
          </a:p>
          <a:p>
            <a:pPr>
              <a:defRPr sz="5600"/>
            </a:pPr>
            <a:r>
              <a:t>bdad$baba</a:t>
            </a:r>
            <a:r>
              <a:rPr>
                <a:solidFill>
                  <a:schemeClr val="accent5">
                    <a:satOff val="3041"/>
                    <a:lumOff val="6293"/>
                  </a:schemeClr>
                </a:solidFill>
              </a:rPr>
              <a:t>a</a:t>
            </a:r>
          </a:p>
          <a:p>
            <a:pPr>
              <a:defRPr sz="5600"/>
            </a:pPr>
            <a:r>
              <a:t>d$babaabd</a:t>
            </a:r>
            <a:r>
              <a:rPr>
                <a:solidFill>
                  <a:schemeClr val="accent5">
                    <a:satOff val="3041"/>
                    <a:lumOff val="6293"/>
                  </a:schemeClr>
                </a:solidFill>
              </a:rPr>
              <a:t>a</a:t>
            </a:r>
          </a:p>
          <a:p>
            <a:pPr>
              <a:defRPr sz="5600"/>
            </a:pPr>
            <a:r>
              <a:t>dad$babaa</a:t>
            </a:r>
            <a:r>
              <a:rPr>
                <a:solidFill>
                  <a:schemeClr val="accent5">
                    <a:satOff val="3041"/>
                    <a:lumOff val="6293"/>
                  </a:schemeClr>
                </a:solidFill>
              </a:rPr>
              <a:t>b</a:t>
            </a:r>
          </a:p>
        </p:txBody>
      </p:sp>
      <p:sp>
        <p:nvSpPr>
          <p:cNvPr id="230" name="Line"/>
          <p:cNvSpPr/>
          <p:nvPr/>
        </p:nvSpPr>
        <p:spPr>
          <a:xfrm>
            <a:off x="10491500" y="7941107"/>
            <a:ext cx="1773310" cy="1"/>
          </a:xfrm>
          <a:prstGeom prst="line">
            <a:avLst/>
          </a:prstGeom>
          <a:ln w="25400">
            <a:solidFill>
              <a:srgbClr val="000000"/>
            </a:solidFill>
            <a:miter lim="400000"/>
            <a:tailEnd type="triangle"/>
          </a:ln>
        </p:spPr>
        <p:txBody>
          <a:bodyPr lIns="71437" tIns="71437" rIns="71437" bIns="71437" anchor="ctr"/>
          <a:lstStyle/>
          <a:p>
            <a:pPr>
              <a:defRPr sz="4400">
                <a:effectLst>
                  <a:outerShdw sx="100000" sy="100000" kx="0" ky="0" algn="b" rotWithShape="0" blurRad="25400" dist="25400" dir="2700000">
                    <a:srgbClr val="FFFFFF">
                      <a:alpha val="50000"/>
                    </a:srgbClr>
                  </a:outerShdw>
                </a:effectLst>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BWA"/>
          <p:cNvSpPr txBox="1"/>
          <p:nvPr>
            <p:ph type="title"/>
          </p:nvPr>
        </p:nvSpPr>
        <p:spPr>
          <a:prstGeom prst="rect">
            <a:avLst/>
          </a:prstGeom>
        </p:spPr>
        <p:txBody>
          <a:bodyPr/>
          <a:lstStyle/>
          <a:p>
            <a:pPr/>
            <a:r>
              <a:t>BWA</a:t>
            </a:r>
          </a:p>
        </p:txBody>
      </p:sp>
      <p:pic>
        <p:nvPicPr>
          <p:cNvPr id="233" name="Image" descr="Image"/>
          <p:cNvPicPr>
            <a:picLocks noChangeAspect="1"/>
          </p:cNvPicPr>
          <p:nvPr/>
        </p:nvPicPr>
        <p:blipFill>
          <a:blip r:embed="rId2">
            <a:extLst/>
          </a:blip>
          <a:stretch>
            <a:fillRect/>
          </a:stretch>
        </p:blipFill>
        <p:spPr>
          <a:xfrm>
            <a:off x="4417412" y="2652273"/>
            <a:ext cx="16199222" cy="1014054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Bowtie"/>
          <p:cNvSpPr txBox="1"/>
          <p:nvPr>
            <p:ph type="title"/>
          </p:nvPr>
        </p:nvSpPr>
        <p:spPr>
          <a:prstGeom prst="rect">
            <a:avLst/>
          </a:prstGeom>
        </p:spPr>
        <p:txBody>
          <a:bodyPr/>
          <a:lstStyle/>
          <a:p>
            <a:pPr/>
            <a:r>
              <a:t>Bowtie</a:t>
            </a:r>
          </a:p>
        </p:txBody>
      </p:sp>
      <p:pic>
        <p:nvPicPr>
          <p:cNvPr id="236" name="Image" descr="Image"/>
          <p:cNvPicPr>
            <a:picLocks noChangeAspect="1"/>
          </p:cNvPicPr>
          <p:nvPr/>
        </p:nvPicPr>
        <p:blipFill>
          <a:blip r:embed="rId2">
            <a:extLst/>
          </a:blip>
          <a:stretch>
            <a:fillRect/>
          </a:stretch>
        </p:blipFill>
        <p:spPr>
          <a:xfrm>
            <a:off x="7659665" y="2826701"/>
            <a:ext cx="9993359" cy="10277161"/>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LinenBook">
  <a:themeElements>
    <a:clrScheme name="LinenBook">
      <a:dk1>
        <a:srgbClr val="363929"/>
      </a:dk1>
      <a:lt1>
        <a:srgbClr val="181039"/>
      </a:lt1>
      <a:dk2>
        <a:srgbClr val="5C5C5C"/>
      </a:dk2>
      <a:lt2>
        <a:srgbClr val="E0E0E0"/>
      </a:lt2>
      <a:accent1>
        <a:srgbClr val="768893"/>
      </a:accent1>
      <a:accent2>
        <a:srgbClr val="81914E"/>
      </a:accent2>
      <a:accent3>
        <a:srgbClr val="CCA156"/>
      </a:accent3>
      <a:accent4>
        <a:srgbClr val="AD6D3D"/>
      </a:accent4>
      <a:accent5>
        <a:srgbClr val="A5322E"/>
      </a:accent5>
      <a:accent6>
        <a:srgbClr val="705A64"/>
      </a:accent6>
      <a:hlink>
        <a:srgbClr val="0000FF"/>
      </a:hlink>
      <a:folHlink>
        <a:srgbClr val="FF00FF"/>
      </a:folHlink>
    </a:clrScheme>
    <a:fontScheme name="LinenBook">
      <a:majorFont>
        <a:latin typeface="Optima"/>
        <a:ea typeface="Optima"/>
        <a:cs typeface="Optima"/>
      </a:majorFont>
      <a:minorFont>
        <a:latin typeface="Optima"/>
        <a:ea typeface="Optima"/>
        <a:cs typeface="Optima"/>
      </a:minorFont>
    </a:fontScheme>
    <a:fmtScheme name="Linen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642937"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12700" dir="5400000">
                <a:srgbClr val="000000">
                  <a:alpha val="50000"/>
                </a:srgbClr>
              </a:outerShdw>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LinenBook">
  <a:themeElements>
    <a:clrScheme name="LinenBook">
      <a:dk1>
        <a:srgbClr val="000000"/>
      </a:dk1>
      <a:lt1>
        <a:srgbClr val="FFFFFF"/>
      </a:lt1>
      <a:dk2>
        <a:srgbClr val="5C5C5C"/>
      </a:dk2>
      <a:lt2>
        <a:srgbClr val="E0E0E0"/>
      </a:lt2>
      <a:accent1>
        <a:srgbClr val="768893"/>
      </a:accent1>
      <a:accent2>
        <a:srgbClr val="81914E"/>
      </a:accent2>
      <a:accent3>
        <a:srgbClr val="CCA156"/>
      </a:accent3>
      <a:accent4>
        <a:srgbClr val="AD6D3D"/>
      </a:accent4>
      <a:accent5>
        <a:srgbClr val="A5322E"/>
      </a:accent5>
      <a:accent6>
        <a:srgbClr val="705A64"/>
      </a:accent6>
      <a:hlink>
        <a:srgbClr val="0000FF"/>
      </a:hlink>
      <a:folHlink>
        <a:srgbClr val="FF00FF"/>
      </a:folHlink>
    </a:clrScheme>
    <a:fontScheme name="LinenBook">
      <a:majorFont>
        <a:latin typeface="Optima"/>
        <a:ea typeface="Optima"/>
        <a:cs typeface="Optima"/>
      </a:majorFont>
      <a:minorFont>
        <a:latin typeface="Optima"/>
        <a:ea typeface="Optima"/>
        <a:cs typeface="Optima"/>
      </a:minorFont>
    </a:fontScheme>
    <a:fmtScheme name="Linen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642937"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12700" dir="5400000">
                <a:srgbClr val="000000">
                  <a:alpha val="50000"/>
                </a:srgbClr>
              </a:outerShdw>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